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9" r:id="rId2"/>
    <p:sldId id="260" r:id="rId3"/>
    <p:sldId id="261" r:id="rId4"/>
    <p:sldId id="268" r:id="rId5"/>
    <p:sldId id="278" r:id="rId6"/>
    <p:sldId id="267" r:id="rId7"/>
    <p:sldId id="269" r:id="rId8"/>
    <p:sldId id="279" r:id="rId9"/>
    <p:sldId id="280" r:id="rId10"/>
    <p:sldId id="270" r:id="rId11"/>
    <p:sldId id="271" r:id="rId12"/>
    <p:sldId id="272" r:id="rId13"/>
    <p:sldId id="273" r:id="rId14"/>
    <p:sldId id="274" r:id="rId15"/>
    <p:sldId id="275" r:id="rId16"/>
    <p:sldId id="262" r:id="rId17"/>
    <p:sldId id="264" r:id="rId18"/>
    <p:sldId id="263" r:id="rId19"/>
    <p:sldId id="276" r:id="rId20"/>
    <p:sldId id="265" r:id="rId21"/>
    <p:sldId id="266" r:id="rId22"/>
    <p:sldId id="277" r:id="rId23"/>
    <p:sldId id="281" r:id="rId24"/>
  </p:sldIdLst>
  <p:sldSz cx="12192000" cy="6858000"/>
  <p:notesSz cx="6794500" cy="100076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B8EA962-0AC4-4009-99FB-59E4BCF14E46}">
          <p14:sldIdLst>
            <p14:sldId id="259"/>
            <p14:sldId id="260"/>
          </p14:sldIdLst>
        </p14:section>
        <p14:section name="Gradient Descent" id="{CA62E65A-2C6E-4675-AECE-268052AC1593}">
          <p14:sldIdLst>
            <p14:sldId id="261"/>
            <p14:sldId id="268"/>
          </p14:sldIdLst>
        </p14:section>
        <p14:section name="Einordnung beim Deep Learning" id="{59D31F13-13BB-42E8-8C3C-5D867C09FCEE}">
          <p14:sldIdLst>
            <p14:sldId id="278"/>
          </p14:sldIdLst>
        </p14:section>
        <p14:section name="SGD" id="{EE441E7C-3FF4-49B9-B922-F09FCE474E97}">
          <p14:sldIdLst>
            <p14:sldId id="267"/>
            <p14:sldId id="269"/>
            <p14:sldId id="279"/>
            <p14:sldId id="280"/>
          </p14:sldIdLst>
        </p14:section>
        <p14:section name="Momentum" id="{20729E7E-0F73-4B15-BAA0-516CF679A1E0}">
          <p14:sldIdLst>
            <p14:sldId id="270"/>
            <p14:sldId id="271"/>
          </p14:sldIdLst>
        </p14:section>
        <p14:section name="AdaGrad" id="{A729F992-2665-4617-84E8-EF8398592ED8}">
          <p14:sldIdLst>
            <p14:sldId id="272"/>
            <p14:sldId id="273"/>
          </p14:sldIdLst>
        </p14:section>
        <p14:section name="RMSprop" id="{9B2692A1-24B5-4E5B-B2E6-8326881AC6DE}">
          <p14:sldIdLst>
            <p14:sldId id="274"/>
            <p14:sldId id="275"/>
          </p14:sldIdLst>
        </p14:section>
        <p14:section name="Zusammenfassung" id="{952320F5-93FA-4EDC-80CD-131303E901B3}">
          <p14:sldIdLst>
            <p14:sldId id="262"/>
          </p14:sldIdLst>
        </p14:section>
        <p14:section name="Ende" id="{30F61041-B457-4EAE-BCB5-A60F8FCA0859}">
          <p14:sldIdLst>
            <p14:sldId id="264"/>
            <p14:sldId id="263"/>
          </p14:sldIdLst>
        </p14:section>
        <p14:section name="Restliche Experimente" id="{C444E289-20D4-43AC-87C2-EA62785B7FC8}">
          <p14:sldIdLst>
            <p14:sldId id="276"/>
          </p14:sldIdLst>
        </p14:section>
        <p14:section name="Quellen" id="{655260E2-98D8-423D-BE99-96B20C9F0CCF}">
          <p14:sldIdLst>
            <p14:sldId id="265"/>
          </p14:sldIdLst>
        </p14:section>
        <p14:section name="Zusätzliche Folien" id="{353C88B0-95B2-466F-BABD-B48DC8E22B68}">
          <p14:sldIdLst>
            <p14:sldId id="266"/>
            <p14:sldId id="277"/>
            <p14:sldId id="2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52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liver Möller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000"/>
    <a:srgbClr val="00732D"/>
    <a:srgbClr val="003D62"/>
    <a:srgbClr val="1E326E"/>
    <a:srgbClr val="0F4C64"/>
    <a:srgbClr val="00286E"/>
    <a:srgbClr val="7D7878"/>
    <a:srgbClr val="FF6400"/>
    <a:srgbClr val="007DE1"/>
    <a:srgbClr val="5A55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08" autoAdjust="0"/>
    <p:restoredTop sz="79083" autoAdjust="0"/>
  </p:normalViewPr>
  <p:slideViewPr>
    <p:cSldViewPr>
      <p:cViewPr varScale="1">
        <p:scale>
          <a:sx n="90" d="100"/>
          <a:sy n="90" d="100"/>
        </p:scale>
        <p:origin x="1398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4038" y="108"/>
      </p:cViewPr>
      <p:guideLst>
        <p:guide orient="horz" pos="3152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500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500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FE765-D34C-2F41-B2AF-FE3D97AF8B8A}" type="datetimeFigureOut">
              <a:rPr lang="de-DE" smtClean="0"/>
              <a:t>18.01.2020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505950"/>
            <a:ext cx="2944813" cy="500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8100" y="9505950"/>
            <a:ext cx="2944813" cy="500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D9476-5291-1247-ABA6-D219BB9E30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6600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500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100" y="0"/>
            <a:ext cx="2944813" cy="500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DE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1913" y="750888"/>
            <a:ext cx="6670675" cy="37528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52975"/>
            <a:ext cx="5435600" cy="4503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505950"/>
            <a:ext cx="2944813" cy="500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100" y="9505950"/>
            <a:ext cx="2944813" cy="500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B5AA983-2186-40A3-92EE-FB13A7732978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758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Momentum gibt SGD eine Trägheit</a:t>
            </a:r>
          </a:p>
          <a:p>
            <a:r>
              <a:rPr lang="de-DE" dirty="0"/>
              <a:t>Beispiel: Ball Straße runterrollen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5AA983-2186-40A3-92EE-FB13A7732978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2361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5AA983-2186-40A3-92EE-FB13A7732978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9158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5AA983-2186-40A3-92EE-FB13A7732978}" type="slidenum">
              <a:rPr lang="de-DE" smtClean="0"/>
              <a:pPr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71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13EF915C-EB75-4DED-8B67-A1D515EE90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86" t="9552" r="8684" b="50000"/>
          <a:stretch/>
        </p:blipFill>
        <p:spPr>
          <a:xfrm>
            <a:off x="7804844" y="50486"/>
            <a:ext cx="4221488" cy="2314096"/>
          </a:xfrm>
          <a:prstGeom prst="rect">
            <a:avLst/>
          </a:prstGeom>
        </p:spPr>
      </p:pic>
      <p:sp>
        <p:nvSpPr>
          <p:cNvPr id="573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9667" y="3070225"/>
            <a:ext cx="10945284" cy="895350"/>
          </a:xfrm>
        </p:spPr>
        <p:txBody>
          <a:bodyPr/>
          <a:lstStyle>
            <a:lvl1pPr algn="ctr">
              <a:defRPr sz="2400">
                <a:solidFill>
                  <a:srgbClr val="003D62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19667" y="4078289"/>
            <a:ext cx="10945284" cy="935037"/>
          </a:xfrm>
        </p:spPr>
        <p:txBody>
          <a:bodyPr/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57354" name="Line 10"/>
          <p:cNvSpPr>
            <a:spLocks noChangeShapeType="1"/>
          </p:cNvSpPr>
          <p:nvPr userDrawn="1"/>
        </p:nvSpPr>
        <p:spPr bwMode="auto">
          <a:xfrm>
            <a:off x="3983567" y="952500"/>
            <a:ext cx="0" cy="1468438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57355" name="Line 11"/>
          <p:cNvSpPr>
            <a:spLocks noChangeShapeType="1"/>
          </p:cNvSpPr>
          <p:nvPr userDrawn="1"/>
        </p:nvSpPr>
        <p:spPr bwMode="auto">
          <a:xfrm>
            <a:off x="7823200" y="952500"/>
            <a:ext cx="0" cy="1468438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57359" name="Rectangle 15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8. Januar 2020</a:t>
            </a:r>
          </a:p>
        </p:txBody>
      </p:sp>
      <p:sp>
        <p:nvSpPr>
          <p:cNvPr id="57360" name="Rectangle 16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57361" name="Line 17"/>
          <p:cNvSpPr>
            <a:spLocks noChangeShapeType="1"/>
          </p:cNvSpPr>
          <p:nvPr userDrawn="1"/>
        </p:nvSpPr>
        <p:spPr bwMode="auto">
          <a:xfrm rot="-5400000">
            <a:off x="494242" y="6727825"/>
            <a:ext cx="260350" cy="0"/>
          </a:xfrm>
          <a:prstGeom prst="line">
            <a:avLst/>
          </a:prstGeom>
          <a:noFill/>
          <a:ln w="9525">
            <a:solidFill>
              <a:srgbClr val="5A5555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57362" name="Line 18"/>
          <p:cNvSpPr>
            <a:spLocks noChangeShapeType="1"/>
          </p:cNvSpPr>
          <p:nvPr userDrawn="1"/>
        </p:nvSpPr>
        <p:spPr bwMode="auto">
          <a:xfrm rot="-5400000">
            <a:off x="2989792" y="6727825"/>
            <a:ext cx="260350" cy="0"/>
          </a:xfrm>
          <a:prstGeom prst="line">
            <a:avLst/>
          </a:prstGeom>
          <a:noFill/>
          <a:ln w="9525">
            <a:solidFill>
              <a:srgbClr val="5A5555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57363" name="Rectangle 19"/>
          <p:cNvSpPr>
            <a:spLocks noChangeArrowheads="1"/>
          </p:cNvSpPr>
          <p:nvPr userDrawn="1"/>
        </p:nvSpPr>
        <p:spPr bwMode="auto">
          <a:xfrm>
            <a:off x="0" y="2420939"/>
            <a:ext cx="12240000" cy="71437"/>
          </a:xfrm>
          <a:prstGeom prst="rect">
            <a:avLst/>
          </a:prstGeom>
          <a:solidFill>
            <a:srgbClr val="CD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3530" y="432120"/>
            <a:ext cx="2501421" cy="40290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9574264-2A0B-4E97-B3FB-9B9E74DCA9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8" t="30045" r="69998" b="49908"/>
          <a:stretch/>
        </p:blipFill>
        <p:spPr>
          <a:xfrm>
            <a:off x="368104" y="200559"/>
            <a:ext cx="3698083" cy="210166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BDEA9DB4-CF07-49A5-AED5-C68395F892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93" t="29530" r="29353" b="49377"/>
          <a:stretch/>
        </p:blipFill>
        <p:spPr>
          <a:xfrm>
            <a:off x="3983567" y="138204"/>
            <a:ext cx="3742083" cy="222637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601" y="1989139"/>
            <a:ext cx="5329767" cy="431958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42567" y="1989139"/>
            <a:ext cx="5329767" cy="431958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8. Januar 2020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8FEA95-401B-4A59-A0C9-740C061053CF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33375"/>
            <a:ext cx="8942917" cy="86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Titelmasterformat durch klicken bearbeiten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9139"/>
            <a:ext cx="10862733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3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24417" y="6524626"/>
            <a:ext cx="2207683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5A5555"/>
                </a:solidFill>
              </a:defRPr>
            </a:lvl1pPr>
          </a:lstStyle>
          <a:p>
            <a:r>
              <a:rPr lang="de-DE"/>
              <a:t>8. Januar 2020</a:t>
            </a:r>
          </a:p>
        </p:txBody>
      </p:sp>
      <p:sp>
        <p:nvSpPr>
          <p:cNvPr id="563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19967" y="6524626"/>
            <a:ext cx="4705351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5A5555"/>
                </a:solidFill>
              </a:defRPr>
            </a:lvl1pPr>
          </a:lstStyle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563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21018" y="6524626"/>
            <a:ext cx="670983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5A5555"/>
                </a:solidFill>
              </a:defRPr>
            </a:lvl1pPr>
          </a:lstStyle>
          <a:p>
            <a:fld id="{116831BA-64F7-4ADF-8478-B369AB0371F1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56327" name="Rectangle 7"/>
          <p:cNvSpPr>
            <a:spLocks noChangeArrowheads="1"/>
          </p:cNvSpPr>
          <p:nvPr userDrawn="1"/>
        </p:nvSpPr>
        <p:spPr bwMode="auto">
          <a:xfrm>
            <a:off x="6960096" y="1"/>
            <a:ext cx="5280587" cy="333375"/>
          </a:xfrm>
          <a:prstGeom prst="rect">
            <a:avLst/>
          </a:prstGeom>
          <a:solidFill>
            <a:srgbClr val="003D6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56328" name="Rectangle 8"/>
          <p:cNvSpPr>
            <a:spLocks noChangeArrowheads="1"/>
          </p:cNvSpPr>
          <p:nvPr userDrawn="1"/>
        </p:nvSpPr>
        <p:spPr bwMode="auto">
          <a:xfrm>
            <a:off x="0" y="1196976"/>
            <a:ext cx="9552517" cy="73025"/>
          </a:xfrm>
          <a:prstGeom prst="rect">
            <a:avLst/>
          </a:prstGeom>
          <a:solidFill>
            <a:srgbClr val="CD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56329" name="Line 9"/>
          <p:cNvSpPr>
            <a:spLocks noChangeShapeType="1"/>
          </p:cNvSpPr>
          <p:nvPr userDrawn="1"/>
        </p:nvSpPr>
        <p:spPr bwMode="auto">
          <a:xfrm rot="-5400000">
            <a:off x="494242" y="6727825"/>
            <a:ext cx="260350" cy="0"/>
          </a:xfrm>
          <a:prstGeom prst="line">
            <a:avLst/>
          </a:prstGeom>
          <a:noFill/>
          <a:ln w="9525">
            <a:solidFill>
              <a:srgbClr val="5A5555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56330" name="Text Box 10"/>
          <p:cNvSpPr txBox="1">
            <a:spLocks noChangeArrowheads="1"/>
          </p:cNvSpPr>
          <p:nvPr userDrawn="1"/>
        </p:nvSpPr>
        <p:spPr bwMode="auto">
          <a:xfrm>
            <a:off x="6960096" y="43578"/>
            <a:ext cx="508797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000" b="1" dirty="0">
                <a:solidFill>
                  <a:schemeClr val="bg1"/>
                </a:solidFill>
              </a:rPr>
              <a:t>Hochschule Offenburg</a:t>
            </a:r>
            <a:r>
              <a:rPr lang="de-DE" sz="1000" dirty="0">
                <a:solidFill>
                  <a:schemeClr val="bg1"/>
                </a:solidFill>
              </a:rPr>
              <a:t>  Elektrotechnik, Medizintechnik und Informatik</a:t>
            </a:r>
          </a:p>
        </p:txBody>
      </p:sp>
      <p:sp>
        <p:nvSpPr>
          <p:cNvPr id="56331" name="Line 11"/>
          <p:cNvSpPr>
            <a:spLocks noChangeShapeType="1"/>
          </p:cNvSpPr>
          <p:nvPr userDrawn="1"/>
        </p:nvSpPr>
        <p:spPr bwMode="auto">
          <a:xfrm rot="-5400000">
            <a:off x="2989792" y="6727825"/>
            <a:ext cx="260350" cy="0"/>
          </a:xfrm>
          <a:prstGeom prst="line">
            <a:avLst/>
          </a:prstGeom>
          <a:noFill/>
          <a:ln w="9525">
            <a:solidFill>
              <a:srgbClr val="5A5555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56332" name="Line 12"/>
          <p:cNvSpPr>
            <a:spLocks noChangeShapeType="1"/>
          </p:cNvSpPr>
          <p:nvPr userDrawn="1"/>
        </p:nvSpPr>
        <p:spPr bwMode="auto">
          <a:xfrm rot="-5400000">
            <a:off x="11390842" y="6727825"/>
            <a:ext cx="260350" cy="0"/>
          </a:xfrm>
          <a:prstGeom prst="line">
            <a:avLst/>
          </a:prstGeom>
          <a:noFill/>
          <a:ln w="9525">
            <a:solidFill>
              <a:srgbClr val="5A5555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56333" name="Line 13"/>
          <p:cNvSpPr>
            <a:spLocks noChangeShapeType="1"/>
          </p:cNvSpPr>
          <p:nvPr userDrawn="1"/>
        </p:nvSpPr>
        <p:spPr bwMode="auto">
          <a:xfrm>
            <a:off x="0" y="1268413"/>
            <a:ext cx="12192000" cy="0"/>
          </a:xfrm>
          <a:prstGeom prst="line">
            <a:avLst/>
          </a:prstGeom>
          <a:noFill/>
          <a:ln w="9525">
            <a:solidFill>
              <a:srgbClr val="CD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2200" b="1">
          <a:solidFill>
            <a:srgbClr val="003D6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200" b="1">
          <a:solidFill>
            <a:srgbClr val="1E326E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200" b="1">
          <a:solidFill>
            <a:srgbClr val="1E326E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200" b="1">
          <a:solidFill>
            <a:srgbClr val="1E326E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200" b="1">
          <a:solidFill>
            <a:srgbClr val="1E326E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 b="1">
          <a:solidFill>
            <a:srgbClr val="1E326E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 b="1">
          <a:solidFill>
            <a:srgbClr val="1E326E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 b="1">
          <a:solidFill>
            <a:srgbClr val="1E326E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 b="1">
          <a:solidFill>
            <a:srgbClr val="1E326E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50000"/>
        </a:spcBef>
        <a:spcAft>
          <a:spcPct val="0"/>
        </a:spcAft>
        <a:buChar char="•"/>
        <a:defRPr>
          <a:solidFill>
            <a:srgbClr val="5A5555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50000"/>
        </a:spcBef>
        <a:spcAft>
          <a:spcPct val="0"/>
        </a:spcAft>
        <a:buChar char="–"/>
        <a:defRPr>
          <a:solidFill>
            <a:srgbClr val="5A5555"/>
          </a:solidFill>
          <a:latin typeface="+mn-lt"/>
        </a:defRPr>
      </a:lvl2pPr>
      <a:lvl3pPr marL="1143000" indent="-228600" algn="l" rtl="0" fontAlgn="base">
        <a:spcBef>
          <a:spcPct val="50000"/>
        </a:spcBef>
        <a:spcAft>
          <a:spcPct val="0"/>
        </a:spcAft>
        <a:buChar char="•"/>
        <a:defRPr>
          <a:solidFill>
            <a:srgbClr val="5A5555"/>
          </a:solidFill>
          <a:latin typeface="+mn-lt"/>
        </a:defRPr>
      </a:lvl3pPr>
      <a:lvl4pPr marL="1600200" indent="-228600" algn="l" rtl="0" fontAlgn="base">
        <a:spcBef>
          <a:spcPct val="50000"/>
        </a:spcBef>
        <a:spcAft>
          <a:spcPct val="0"/>
        </a:spcAft>
        <a:buChar char="–"/>
        <a:defRPr>
          <a:solidFill>
            <a:srgbClr val="5A5555"/>
          </a:solidFill>
          <a:latin typeface="+mn-lt"/>
        </a:defRPr>
      </a:lvl4pPr>
      <a:lvl5pPr marL="2057400" indent="-228600" algn="l" rtl="0" fontAlgn="base">
        <a:spcBef>
          <a:spcPct val="50000"/>
        </a:spcBef>
        <a:spcAft>
          <a:spcPct val="0"/>
        </a:spcAft>
        <a:buChar char="»"/>
        <a:defRPr>
          <a:solidFill>
            <a:srgbClr val="5A5555"/>
          </a:solidFill>
          <a:latin typeface="+mn-lt"/>
        </a:defRPr>
      </a:lvl5pPr>
      <a:lvl6pPr marL="2514600" indent="-228600" algn="l" rtl="0" fontAlgn="base">
        <a:spcBef>
          <a:spcPct val="50000"/>
        </a:spcBef>
        <a:spcAft>
          <a:spcPct val="0"/>
        </a:spcAft>
        <a:buChar char="»"/>
        <a:defRPr>
          <a:solidFill>
            <a:srgbClr val="5A5555"/>
          </a:solidFill>
          <a:latin typeface="+mn-lt"/>
        </a:defRPr>
      </a:lvl6pPr>
      <a:lvl7pPr marL="2971800" indent="-228600" algn="l" rtl="0" fontAlgn="base">
        <a:spcBef>
          <a:spcPct val="50000"/>
        </a:spcBef>
        <a:spcAft>
          <a:spcPct val="0"/>
        </a:spcAft>
        <a:buChar char="»"/>
        <a:defRPr>
          <a:solidFill>
            <a:srgbClr val="5A5555"/>
          </a:solidFill>
          <a:latin typeface="+mn-lt"/>
        </a:defRPr>
      </a:lvl7pPr>
      <a:lvl8pPr marL="3429000" indent="-228600" algn="l" rtl="0" fontAlgn="base">
        <a:spcBef>
          <a:spcPct val="50000"/>
        </a:spcBef>
        <a:spcAft>
          <a:spcPct val="0"/>
        </a:spcAft>
        <a:buChar char="»"/>
        <a:defRPr>
          <a:solidFill>
            <a:srgbClr val="5A5555"/>
          </a:solidFill>
          <a:latin typeface="+mn-lt"/>
        </a:defRPr>
      </a:lvl8pPr>
      <a:lvl9pPr marL="3886200" indent="-228600" algn="l" rtl="0" fontAlgn="base">
        <a:spcBef>
          <a:spcPct val="50000"/>
        </a:spcBef>
        <a:spcAft>
          <a:spcPct val="0"/>
        </a:spcAft>
        <a:buChar char="»"/>
        <a:defRPr>
          <a:solidFill>
            <a:srgbClr val="5A5555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svg"/><Relationship Id="rId5" Type="http://schemas.openxmlformats.org/officeDocument/2006/relationships/image" Target="../media/image39.png"/><Relationship Id="rId4" Type="http://schemas.openxmlformats.org/officeDocument/2006/relationships/image" Target="../media/image38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5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8. Januar 2020</a:t>
            </a:r>
            <a:endParaRPr lang="de-DE" dirty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 dirty="0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063751" y="3070225"/>
            <a:ext cx="8208963" cy="895350"/>
          </a:xfrm>
        </p:spPr>
        <p:txBody>
          <a:bodyPr/>
          <a:lstStyle>
            <a:lvl1pPr algn="ctr">
              <a:defRPr sz="2400">
                <a:solidFill>
                  <a:srgbClr val="003D62"/>
                </a:solidFill>
              </a:defRPr>
            </a:lvl1pPr>
          </a:lstStyle>
          <a:p>
            <a:r>
              <a:rPr lang="de-DE" dirty="0"/>
              <a:t>Übersicht über </a:t>
            </a:r>
            <a:r>
              <a:rPr lang="de-DE" dirty="0" err="1"/>
              <a:t>Stochastic</a:t>
            </a:r>
            <a:r>
              <a:rPr lang="de-DE" dirty="0"/>
              <a:t> Gradient </a:t>
            </a:r>
            <a:r>
              <a:rPr lang="de-DE" dirty="0" err="1"/>
              <a:t>Descent</a:t>
            </a:r>
            <a:r>
              <a:rPr lang="de-DE" dirty="0"/>
              <a:t> Varianten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4078289"/>
            <a:ext cx="8208963" cy="1798983"/>
          </a:xfrm>
        </p:spPr>
        <p:txBody>
          <a:bodyPr/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de-DE" dirty="0"/>
              <a:t>Von Dennis </a:t>
            </a:r>
            <a:r>
              <a:rPr lang="de-DE" dirty="0" err="1"/>
              <a:t>Bystrow</a:t>
            </a:r>
            <a:endParaRPr lang="de-DE" dirty="0"/>
          </a:p>
          <a:p>
            <a:r>
              <a:rPr lang="de-DE" dirty="0"/>
              <a:t>Für Seminar Deep Learning WS-19/20</a:t>
            </a:r>
          </a:p>
          <a:p>
            <a:r>
              <a:rPr lang="de-DE" dirty="0"/>
              <a:t>INFM – Fakultät Elektrotechnik, Medizintechnik und Informatik</a:t>
            </a:r>
          </a:p>
          <a:p>
            <a:r>
              <a:rPr lang="de-DE" dirty="0"/>
              <a:t>Hochschule Offenburg</a:t>
            </a:r>
          </a:p>
          <a:p>
            <a:endParaRPr lang="de-D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C2C919FD-1494-406D-901F-770821B368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1" r="9538" b="9280"/>
          <a:stretch/>
        </p:blipFill>
        <p:spPr>
          <a:xfrm>
            <a:off x="4871864" y="1772816"/>
            <a:ext cx="7244685" cy="4552292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444B9A5-2E01-43FF-A244-117D8E0EF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SGD mit Momentum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BD478BC-95DE-409D-85ED-DA99F8A49AB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07126" y="1412777"/>
                <a:ext cx="5329767" cy="2448271"/>
              </a:xfrm>
            </p:spPr>
            <p:txBody>
              <a:bodyPr/>
              <a:lstStyle/>
              <a:p>
                <a:r>
                  <a:rPr lang="de-DE" dirty="0"/>
                  <a:t>Momentum gibt SGD eine Trägheit</a:t>
                </a:r>
              </a:p>
              <a:p>
                <a:r>
                  <a:rPr lang="de-DE" dirty="0"/>
                  <a:t>Parameter die beim vorigen Update relevanter waren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de-DE" dirty="0"/>
                  <a:t>), werden noch relevanter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de-DE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de-DE" sz="20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de-DE" sz="2000" i="1" smtClean="0">
                        <a:latin typeface="Cambria Math" panose="02040503050406030204" pitchFamily="18" charset="0"/>
                      </a:rPr>
                      <m:t>𝛾</m:t>
                    </m:r>
                    <m:sSub>
                      <m:sSubPr>
                        <m:ctrlPr>
                          <a:rPr lang="de-DE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+ </m:t>
                    </m:r>
                    <m:r>
                      <a:rPr lang="de-DE" sz="2000" i="1">
                        <a:latin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de-DE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e-DE" sz="2000" i="1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de-DE" sz="2000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de-D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000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de-DE" dirty="0"/>
              </a:p>
              <a:p>
                <a:r>
                  <a:rPr lang="de-DE" dirty="0"/>
                  <a:t>Hohes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de-DE" dirty="0"/>
                  <a:t>: Hohe Trägheit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BD478BC-95DE-409D-85ED-DA99F8A49A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07126" y="1412777"/>
                <a:ext cx="5329767" cy="2448271"/>
              </a:xfrm>
              <a:blipFill>
                <a:blip r:embed="rId4"/>
                <a:stretch>
                  <a:fillRect l="-1144" t="-14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727460-4C02-46EE-AAD9-4F012E523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6BCAA83-3587-4ADA-B7E9-B594D85E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dirty="0"/>
              <a:t>SGD - Dennis Bystrow - dbystrow@stud.hs-offenburg.de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4860664-B24D-4453-A358-8CF47ED31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9216DBC-E34E-4B7F-BC0F-B3D97931CC6D}"/>
              </a:ext>
            </a:extLst>
          </p:cNvPr>
          <p:cNvSpPr/>
          <p:nvPr/>
        </p:nvSpPr>
        <p:spPr>
          <a:xfrm>
            <a:off x="479376" y="4108570"/>
            <a:ext cx="40314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5A5555"/>
                </a:solidFill>
                <a:latin typeface="+mn-lt"/>
              </a:rPr>
              <a:t>Wann nützlich?</a:t>
            </a:r>
          </a:p>
          <a:p>
            <a:pPr marL="0" indent="0">
              <a:buNone/>
            </a:pPr>
            <a:r>
              <a:rPr lang="de-DE" dirty="0">
                <a:solidFill>
                  <a:srgbClr val="5A5555"/>
                </a:solidFill>
                <a:latin typeface="+mn-lt"/>
                <a:sym typeface="Wingdings" panose="05000000000000000000" pitchFamily="2" charset="2"/>
              </a:rPr>
              <a:t> Bei stark </a:t>
            </a:r>
            <a:r>
              <a:rPr lang="de-DE" dirty="0">
                <a:solidFill>
                  <a:srgbClr val="5A5555"/>
                </a:solidFill>
                <a:latin typeface="+mn-lt"/>
              </a:rPr>
              <a:t>ungleichen Gradienten je Parameter (schmale Schlucht) und Plateau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4573238D-BCA5-4590-83DF-3245832F10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36000" contrast="2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9376" y="5318695"/>
            <a:ext cx="3946203" cy="770374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609B44D9-C273-49F2-A122-53166546DB02}"/>
              </a:ext>
            </a:extLst>
          </p:cNvPr>
          <p:cNvSpPr txBox="1"/>
          <p:nvPr/>
        </p:nvSpPr>
        <p:spPr>
          <a:xfrm>
            <a:off x="479376" y="6040523"/>
            <a:ext cx="11673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[ Externe Abb. 2 ]</a:t>
            </a:r>
          </a:p>
        </p:txBody>
      </p:sp>
    </p:spTree>
    <p:extLst>
      <p:ext uri="{BB962C8B-B14F-4D97-AF65-F5344CB8AC3E}">
        <p14:creationId xmlns:p14="http://schemas.microsoft.com/office/powerpoint/2010/main" val="257464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Bleistift enthält.&#10;&#10;Automatisch generierte Beschreibung">
            <a:extLst>
              <a:ext uri="{FF2B5EF4-FFF2-40B4-BE49-F238E27FC236}">
                <a16:creationId xmlns:a16="http://schemas.microsoft.com/office/drawing/2014/main" id="{54D4DDDD-8E7F-4DA0-BBE3-D4D559603C6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5" r="8416" b="6770"/>
          <a:stretch/>
        </p:blipFill>
        <p:spPr>
          <a:xfrm>
            <a:off x="3741765" y="1386419"/>
            <a:ext cx="8450236" cy="5138206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59F8298-006E-4935-AEAD-0B1905A3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Experimente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31D167-AFE9-4B03-AEC7-1E2BA9AD7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6B05085-8D0A-4B75-B1A7-4FD1621DF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5EBFC8-EB90-4316-8B35-6F9EF3B53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3836115-EB16-4627-A7E6-F0B7610803A8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-1588" y="1412875"/>
            <a:ext cx="379333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Learning </a:t>
            </a:r>
            <a:r>
              <a:rPr lang="de-DE" sz="1600" dirty="0" err="1"/>
              <a:t>rates</a:t>
            </a:r>
            <a:r>
              <a:rPr lang="de-DE" sz="1600" dirty="0"/>
              <a:t>: 0.01, 0.04, 0.35</a:t>
            </a:r>
          </a:p>
          <a:p>
            <a:r>
              <a:rPr lang="de-DE" sz="1600" dirty="0"/>
              <a:t>Gamma: 0.7 bis 1.0</a:t>
            </a:r>
          </a:p>
          <a:p>
            <a:endParaRPr lang="de-DE" sz="1600" dirty="0"/>
          </a:p>
          <a:p>
            <a:r>
              <a:rPr lang="de-DE" sz="1600" dirty="0"/>
              <a:t>Beste Kombination (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acc</a:t>
            </a:r>
            <a:r>
              <a:rPr lang="de-DE" sz="1600" dirty="0"/>
              <a:t>)</a:t>
            </a:r>
          </a:p>
          <a:p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 err="1">
                <a:sym typeface="Wingdings" panose="05000000000000000000" pitchFamily="2" charset="2"/>
              </a:rPr>
              <a:t>lr</a:t>
            </a:r>
            <a:r>
              <a:rPr lang="de-DE" sz="1600" dirty="0">
                <a:sym typeface="Wingdings" panose="05000000000000000000" pitchFamily="2" charset="2"/>
              </a:rPr>
              <a:t> = 0.04    </a:t>
            </a:r>
            <a:r>
              <a:rPr lang="de-DE" sz="1600" dirty="0" err="1">
                <a:sym typeface="Wingdings" panose="05000000000000000000" pitchFamily="2" charset="2"/>
              </a:rPr>
              <a:t>gamma</a:t>
            </a:r>
            <a:r>
              <a:rPr lang="de-DE" sz="1600" dirty="0">
                <a:sym typeface="Wingdings" panose="05000000000000000000" pitchFamily="2" charset="2"/>
              </a:rPr>
              <a:t> = 0.875</a:t>
            </a:r>
          </a:p>
          <a:p>
            <a:endParaRPr lang="de-DE" sz="1600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de-DE" sz="1600" dirty="0">
                <a:sym typeface="Wingdings" panose="05000000000000000000" pitchFamily="2" charset="2"/>
              </a:rPr>
              <a:t>Ein hohes Gamma (hier 0.925) und relativ hohe Learning rate (hier 0.35) sorgen für sehr schlechtes Ergebnis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sz="1600" dirty="0">
                <a:sym typeface="Wingdings" panose="05000000000000000000" pitchFamily="2" charset="2"/>
              </a:rPr>
              <a:t>Also zu viel Trägheit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sz="1600" dirty="0">
                <a:sym typeface="Wingdings" panose="05000000000000000000" pitchFamily="2" charset="2"/>
              </a:rPr>
              <a:t>Geringere Learning rate und Gamma sehr nahe 0.9 machen am meisten Sinn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276279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443734-1A67-4DB2-A63B-BFE85AAD3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AdaGrad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55A0E10-4B13-4384-B61C-63DB53CE5BE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09600" y="1412776"/>
                <a:ext cx="6134472" cy="4319587"/>
              </a:xfrm>
            </p:spPr>
            <p:txBody>
              <a:bodyPr/>
              <a:lstStyle/>
              <a:p>
                <a:r>
                  <a:rPr lang="de-DE" dirty="0"/>
                  <a:t>Was wenn manche Parameter weniger wichtig sind als andere?</a:t>
                </a:r>
              </a:p>
              <a:p>
                <a:r>
                  <a:rPr lang="de-DE" dirty="0"/>
                  <a:t>Was bei einem dünn besetzten Datensatz?</a:t>
                </a:r>
              </a:p>
              <a:p>
                <a:endParaRPr lang="de-DE" dirty="0"/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de-DE" b="1" dirty="0">
                    <a:sym typeface="Wingdings" panose="05000000000000000000" pitchFamily="2" charset="2"/>
                  </a:rPr>
                  <a:t>Learning Rate pro Parameter anpassen</a:t>
                </a:r>
              </a:p>
              <a:p>
                <a:r>
                  <a:rPr lang="de-DE" dirty="0">
                    <a:sym typeface="Wingdings" panose="05000000000000000000" pitchFamily="2" charset="2"/>
                  </a:rPr>
                  <a:t>Seltene Features  Parameter erhält größeres Update</a:t>
                </a:r>
              </a:p>
              <a:p>
                <a:r>
                  <a:rPr lang="de-DE" dirty="0">
                    <a:sym typeface="Wingdings" panose="05000000000000000000" pitchFamily="2" charset="2"/>
                  </a:rPr>
                  <a:t>Häufige Features  Parameter erhält kleineres Update</a:t>
                </a:r>
              </a:p>
              <a:p>
                <a:pPr marL="0" indent="0">
                  <a:buNone/>
                </a:pPr>
                <a:r>
                  <a:rPr lang="de-DE" dirty="0">
                    <a:sym typeface="Wingdings" panose="05000000000000000000" pitchFamily="2" charset="2"/>
                  </a:rPr>
                  <a:t> Man akkumuliert die Summe der bisherigen quadrierten Gradienten für einen Parameter: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𝐺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</m:sub>
                    </m:sSub>
                  </m:oMath>
                </a14:m>
                <a:endParaRPr lang="de-DE" dirty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55A0E10-4B13-4384-B61C-63DB53CE5BE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09600" y="1412776"/>
                <a:ext cx="6134472" cy="4319587"/>
              </a:xfrm>
              <a:blipFill>
                <a:blip r:embed="rId2"/>
                <a:stretch>
                  <a:fillRect l="-795" t="-847" r="-119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381A724-B694-4E17-90EC-BAAF4807D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32104" y="1412776"/>
            <a:ext cx="4440229" cy="4319587"/>
          </a:xfrm>
        </p:spPr>
        <p:txBody>
          <a:bodyPr/>
          <a:lstStyle/>
          <a:p>
            <a:r>
              <a:rPr lang="de-DE" dirty="0"/>
              <a:t>Learning rate muss nicht mehr getunt werden</a:t>
            </a:r>
          </a:p>
          <a:p>
            <a:r>
              <a:rPr lang="de-DE" dirty="0">
                <a:sym typeface="Wingdings" panose="05000000000000000000" pitchFamily="2" charset="2"/>
              </a:rPr>
              <a:t>„</a:t>
            </a:r>
            <a:r>
              <a:rPr lang="de-DE" dirty="0" err="1">
                <a:sym typeface="Wingdings" panose="05000000000000000000" pitchFamily="2" charset="2"/>
              </a:rPr>
              <a:t>lr</a:t>
            </a:r>
            <a:r>
              <a:rPr lang="de-DE" dirty="0">
                <a:sym typeface="Wingdings" panose="05000000000000000000" pitchFamily="2" charset="2"/>
              </a:rPr>
              <a:t> = 0.01 sollte </a:t>
            </a:r>
            <a:r>
              <a:rPr lang="de-DE" dirty="0" err="1">
                <a:sym typeface="Wingdings" panose="05000000000000000000" pitchFamily="2" charset="2"/>
              </a:rPr>
              <a:t>idR</a:t>
            </a:r>
            <a:r>
              <a:rPr lang="de-DE" dirty="0">
                <a:sym typeface="Wingdings" panose="05000000000000000000" pitchFamily="2" charset="2"/>
              </a:rPr>
              <a:t>. ausreichen“</a:t>
            </a:r>
          </a:p>
          <a:p>
            <a:pPr>
              <a:buFont typeface="Wingdings" panose="05000000000000000000" pitchFamily="2" charset="2"/>
              <a:buChar char="à"/>
            </a:pPr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Problem: Summe steigt immer weiter und </a:t>
            </a:r>
            <a:r>
              <a:rPr lang="de-DE" dirty="0" err="1">
                <a:sym typeface="Wingdings" panose="05000000000000000000" pitchFamily="2" charset="2"/>
              </a:rPr>
              <a:t>learning</a:t>
            </a:r>
            <a:r>
              <a:rPr lang="de-DE" dirty="0">
                <a:sym typeface="Wingdings" panose="05000000000000000000" pitchFamily="2" charset="2"/>
              </a:rPr>
              <a:t> rate wird extrem klein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Kann deshalb irgendwann nicht mehr weiterlernen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86B4D7-B2DC-4031-8A1A-688691B3C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4C79927-3643-4257-8CFB-EDBF5579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774872-B3BB-474E-AF39-F23A52D53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12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1114CB7-650C-4A32-96AB-79BF8DE70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16" y="4869160"/>
            <a:ext cx="3095319" cy="69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865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nhaltsplatzhalter 10" descr="Ein Bild, das Screenshot, Zaun enthält.&#10;&#10;Automatisch generierte Beschreibung">
            <a:extLst>
              <a:ext uri="{FF2B5EF4-FFF2-40B4-BE49-F238E27FC236}">
                <a16:creationId xmlns:a16="http://schemas.microsoft.com/office/drawing/2014/main" id="{25A62630-3641-49E3-B44C-079A725CC9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13" t="500" r="9236" b="8115"/>
          <a:stretch/>
        </p:blipFill>
        <p:spPr>
          <a:xfrm>
            <a:off x="4472760" y="1398588"/>
            <a:ext cx="7719240" cy="4679892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AE67BE8-DB10-42E4-A208-75E98D298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Experimente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D70245-9D45-4E6D-903F-86F9E343F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571C881-1367-4109-8482-2810C5E9C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003F6FF-8EFD-4535-A117-2656571D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12" name="Inhaltsplatzhalter 9">
            <a:extLst>
              <a:ext uri="{FF2B5EF4-FFF2-40B4-BE49-F238E27FC236}">
                <a16:creationId xmlns:a16="http://schemas.microsoft.com/office/drawing/2014/main" id="{9ECDA185-CBB2-4B9A-81F7-2E4A5338D403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0" y="1390927"/>
            <a:ext cx="379333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Mit </a:t>
            </a:r>
            <a:r>
              <a:rPr lang="de-DE" sz="1600" dirty="0" err="1"/>
              <a:t>PyTorch</a:t>
            </a:r>
            <a:r>
              <a:rPr lang="de-DE" sz="1600" dirty="0"/>
              <a:t> Defaults gestartet</a:t>
            </a:r>
          </a:p>
          <a:p>
            <a:r>
              <a:rPr lang="de-DE" sz="1600" dirty="0" err="1"/>
              <a:t>lr</a:t>
            </a:r>
            <a:r>
              <a:rPr lang="de-DE" sz="1600" dirty="0"/>
              <a:t> = 0.01</a:t>
            </a:r>
          </a:p>
          <a:p>
            <a:r>
              <a:rPr lang="de-DE" sz="1600" dirty="0" err="1"/>
              <a:t>batch</a:t>
            </a:r>
            <a:r>
              <a:rPr lang="de-DE" sz="1600" dirty="0"/>
              <a:t> </a:t>
            </a:r>
            <a:r>
              <a:rPr lang="de-DE" sz="1600" dirty="0" err="1"/>
              <a:t>sizes</a:t>
            </a:r>
            <a:r>
              <a:rPr lang="de-DE" sz="1600" dirty="0"/>
              <a:t> von 4 bis 2048 getestet</a:t>
            </a:r>
          </a:p>
          <a:p>
            <a:endParaRPr lang="de-DE" sz="1600" dirty="0"/>
          </a:p>
          <a:p>
            <a:r>
              <a:rPr lang="de-DE" sz="1600" dirty="0"/>
              <a:t>Beste Kombination (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acc</a:t>
            </a:r>
            <a:r>
              <a:rPr lang="de-DE" sz="1600" dirty="0"/>
              <a:t>)</a:t>
            </a:r>
          </a:p>
          <a:p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 err="1">
                <a:sym typeface="Wingdings" panose="05000000000000000000" pitchFamily="2" charset="2"/>
              </a:rPr>
              <a:t>batch_size</a:t>
            </a:r>
            <a:r>
              <a:rPr lang="de-DE" sz="1600" dirty="0">
                <a:sym typeface="Wingdings" panose="05000000000000000000" pitchFamily="2" charset="2"/>
              </a:rPr>
              <a:t> = 8</a:t>
            </a:r>
            <a:endParaRPr lang="de-DE" sz="1600" dirty="0"/>
          </a:p>
          <a:p>
            <a:endParaRPr lang="de-DE" sz="1600" dirty="0"/>
          </a:p>
          <a:p>
            <a:endParaRPr lang="de-DE" sz="1600" dirty="0"/>
          </a:p>
          <a:p>
            <a:pPr>
              <a:buFont typeface="Wingdings" panose="05000000000000000000" pitchFamily="2" charset="2"/>
              <a:buChar char="à"/>
            </a:pPr>
            <a:r>
              <a:rPr lang="de-DE" sz="1600" dirty="0">
                <a:sym typeface="Wingdings" panose="05000000000000000000" pitchFamily="2" charset="2"/>
              </a:rPr>
              <a:t>Schlechtere </a:t>
            </a:r>
            <a:r>
              <a:rPr lang="de-DE" sz="1600" dirty="0" err="1">
                <a:sym typeface="Wingdings" panose="05000000000000000000" pitchFamily="2" charset="2"/>
              </a:rPr>
              <a:t>accuracy</a:t>
            </a:r>
            <a:r>
              <a:rPr lang="de-DE" sz="1600" dirty="0">
                <a:sym typeface="Wingdings" panose="05000000000000000000" pitchFamily="2" charset="2"/>
              </a:rPr>
              <a:t> erreicht als erwartet. Weitere Tests mit anderen initialen Learning Rates.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sz="1600" dirty="0">
                <a:sym typeface="Wingdings" panose="05000000000000000000" pitchFamily="2" charset="2"/>
              </a:rPr>
              <a:t>Datensatz ist gleichverteilt. Kann per Parameter </a:t>
            </a:r>
            <a:r>
              <a:rPr lang="de-DE" sz="1600" dirty="0" err="1">
                <a:sym typeface="Wingdings" panose="05000000000000000000" pitchFamily="2" charset="2"/>
              </a:rPr>
              <a:t>adapted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learning</a:t>
            </a:r>
            <a:r>
              <a:rPr lang="de-DE" sz="1600" dirty="0">
                <a:sym typeface="Wingdings" panose="05000000000000000000" pitchFamily="2" charset="2"/>
              </a:rPr>
              <a:t> rate hier überhaupt einen signifikanten Effekt haben?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677574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08D635-852B-47CC-9189-EB3156562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RMSProp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61A6120-6B6C-42CB-A01A-D8D4A249DA5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de-DE" dirty="0"/>
                  <a:t>Beseitigt </a:t>
                </a:r>
                <a:r>
                  <a:rPr lang="de-DE" dirty="0" err="1"/>
                  <a:t>AdaGrads</a:t>
                </a:r>
                <a:r>
                  <a:rPr lang="de-DE" dirty="0"/>
                  <a:t> Problem aussterbender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rates</a:t>
                </a:r>
                <a:endParaRPr lang="de-DE" dirty="0"/>
              </a:p>
              <a:p>
                <a:r>
                  <a:rPr lang="de-DE" dirty="0">
                    <a:sym typeface="Wingdings" panose="05000000000000000000" pitchFamily="2" charset="2"/>
                  </a:rPr>
                  <a:t> </a:t>
                </a:r>
                <a:r>
                  <a:rPr lang="de-DE" dirty="0"/>
                  <a:t>bisherige quadrierte Gradienten werden nicht einfach nur aufsummiert</a:t>
                </a:r>
                <a:endParaRPr lang="de-DE" dirty="0">
                  <a:sym typeface="Wingdings" panose="05000000000000000000" pitchFamily="2" charset="2"/>
                </a:endParaRPr>
              </a:p>
              <a:p>
                <a:r>
                  <a:rPr lang="de-DE" dirty="0">
                    <a:sym typeface="Wingdings" panose="05000000000000000000" pitchFamily="2" charset="2"/>
                  </a:rPr>
                  <a:t> Mit </a:t>
                </a:r>
                <a:r>
                  <a:rPr lang="de-DE" dirty="0" err="1">
                    <a:sym typeface="Wingdings" panose="05000000000000000000" pitchFamily="2" charset="2"/>
                  </a:rPr>
                  <a:t>exponential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:r>
                  <a:rPr lang="de-DE" dirty="0" err="1">
                    <a:sym typeface="Wingdings" panose="05000000000000000000" pitchFamily="2" charset="2"/>
                  </a:rPr>
                  <a:t>weighted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:r>
                  <a:rPr lang="de-DE" dirty="0" err="1">
                    <a:sym typeface="Wingdings" panose="05000000000000000000" pitchFamily="2" charset="2"/>
                  </a:rPr>
                  <a:t>moving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:r>
                  <a:rPr lang="de-DE" dirty="0" err="1">
                    <a:sym typeface="Wingdings" panose="05000000000000000000" pitchFamily="2" charset="2"/>
                  </a:rPr>
                  <a:t>average</a:t>
                </a:r>
                <a:r>
                  <a:rPr lang="de-DE" dirty="0">
                    <a:sym typeface="Wingdings" panose="05000000000000000000" pitchFamily="2" charset="2"/>
                  </a:rPr>
                  <a:t> anstatt nur der Summe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𝐺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de-DE" dirty="0">
                    <a:sym typeface="Wingdings" panose="05000000000000000000" pitchFamily="2" charset="2"/>
                  </a:rPr>
                  <a:t> der quadrierten Gradienten</a:t>
                </a:r>
              </a:p>
              <a:p>
                <a:endParaRPr lang="de-DE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61A6120-6B6C-42CB-A01A-D8D4A249DA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686" t="-70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9C701567-7848-4477-B9FD-060359D6DD3F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r>
                  <a:rPr lang="de-DE" dirty="0"/>
                  <a:t>Standardwerte für </a:t>
                </a:r>
                <a:r>
                  <a:rPr lang="de-DE" dirty="0" err="1"/>
                  <a:t>gamma</a:t>
                </a:r>
                <a:r>
                  <a:rPr lang="de-DE" dirty="0"/>
                  <a:t> und </a:t>
                </a:r>
                <a:r>
                  <a:rPr lang="de-DE" dirty="0" err="1"/>
                  <a:t>learning</a:t>
                </a:r>
                <a:r>
                  <a:rPr lang="de-DE" dirty="0"/>
                  <a:t> rate: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de-DE" dirty="0"/>
                  <a:t> = 0.9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de-DE" dirty="0"/>
                  <a:t> = 0.001</a:t>
                </a:r>
              </a:p>
              <a:p>
                <a:r>
                  <a:rPr lang="de-DE" dirty="0"/>
                  <a:t>Wenn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de-DE" dirty="0"/>
                  <a:t> = 0 dann nur </a:t>
                </a:r>
                <a:r>
                  <a:rPr lang="de-DE" dirty="0" err="1"/>
                  <a:t>exponential</a:t>
                </a:r>
                <a:r>
                  <a:rPr lang="de-DE" dirty="0"/>
                  <a:t> </a:t>
                </a:r>
                <a:r>
                  <a:rPr lang="de-DE" dirty="0" err="1"/>
                  <a:t>moving</a:t>
                </a:r>
                <a:r>
                  <a:rPr lang="de-DE" dirty="0"/>
                  <a:t> </a:t>
                </a:r>
                <a:r>
                  <a:rPr lang="de-DE" dirty="0" err="1"/>
                  <a:t>average</a:t>
                </a:r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9C701567-7848-4477-B9FD-060359D6DD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4"/>
                <a:stretch>
                  <a:fillRect l="-801" t="-70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0CA7F5E-3EE1-40FB-AB2A-F9706A9E4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F139CFE-20C5-449B-94CF-CAA6541A8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dirty="0"/>
              <a:t>SGD - Dennis Bystrow - dbystrow@stud.hs-offenburg.de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735849-AEFB-4655-832E-D09976295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14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5524EAF-7A06-4CA3-9B87-B3A09370F9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308" y="4365104"/>
            <a:ext cx="3659583" cy="5619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9999BF7-7B22-474C-BA2B-74840A750D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6441" y="4859817"/>
            <a:ext cx="3456384" cy="118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81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CBD2BF-A34B-4203-987D-CE5950F0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Experimente</a:t>
            </a:r>
          </a:p>
        </p:txBody>
      </p:sp>
      <p:pic>
        <p:nvPicPr>
          <p:cNvPr id="9" name="Inhaltsplatzhalter 8" descr="Ein Bild, das Briefpapier, Bleistift enthält.&#10;&#10;Automatisch generierte Beschreibung">
            <a:extLst>
              <a:ext uri="{FF2B5EF4-FFF2-40B4-BE49-F238E27FC236}">
                <a16:creationId xmlns:a16="http://schemas.microsoft.com/office/drawing/2014/main" id="{5F7D8E03-17E4-41BE-98E8-ED534CACF6D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7" r="8925" b="8572"/>
          <a:stretch/>
        </p:blipFill>
        <p:spPr>
          <a:xfrm>
            <a:off x="3581631" y="1268760"/>
            <a:ext cx="8630113" cy="525586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D245F4FB-CA64-44D7-A173-8136BD44028F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1" y="1484784"/>
                <a:ext cx="3791744" cy="4752528"/>
              </a:xfrm>
            </p:spPr>
            <p:txBody>
              <a:bodyPr/>
              <a:lstStyle/>
              <a:p>
                <a:r>
                  <a:rPr lang="de-DE" dirty="0" err="1"/>
                  <a:t>lr</a:t>
                </a:r>
                <a:r>
                  <a:rPr lang="de-DE" dirty="0"/>
                  <a:t> = 0.001</a:t>
                </a:r>
              </a:p>
              <a:p>
                <a:r>
                  <a:rPr lang="de-DE" dirty="0" err="1"/>
                  <a:t>batch</a:t>
                </a:r>
                <a:r>
                  <a:rPr lang="de-DE" dirty="0"/>
                  <a:t> </a:t>
                </a:r>
                <a:r>
                  <a:rPr lang="de-DE" dirty="0" err="1"/>
                  <a:t>sizes</a:t>
                </a:r>
                <a:r>
                  <a:rPr lang="de-DE" dirty="0"/>
                  <a:t> von 4 bis 2048</a:t>
                </a:r>
              </a:p>
              <a:p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de-DE" dirty="0"/>
                  <a:t>: 0 und 0.9</a:t>
                </a:r>
              </a:p>
              <a:p>
                <a:pPr lvl="1"/>
                <a:r>
                  <a:rPr lang="de-DE" dirty="0"/>
                  <a:t>Nicht gewichtetes vs. gewichtetes Mittel</a:t>
                </a:r>
              </a:p>
              <a:p>
                <a:endParaRPr lang="de-DE" dirty="0"/>
              </a:p>
              <a:p>
                <a:r>
                  <a:rPr lang="de-DE" dirty="0"/>
                  <a:t>Beste Kombination (</a:t>
                </a:r>
                <a:r>
                  <a:rPr lang="de-DE" dirty="0" err="1"/>
                  <a:t>test</a:t>
                </a:r>
                <a:r>
                  <a:rPr lang="de-DE" dirty="0"/>
                  <a:t> </a:t>
                </a:r>
                <a:r>
                  <a:rPr lang="de-DE" dirty="0" err="1"/>
                  <a:t>acc</a:t>
                </a:r>
                <a:r>
                  <a:rPr lang="de-DE" dirty="0"/>
                  <a:t>):</a:t>
                </a:r>
              </a:p>
              <a:p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de-DE" dirty="0"/>
                  <a:t> = 0.9   </a:t>
                </a:r>
                <a:r>
                  <a:rPr lang="de-DE" dirty="0" err="1"/>
                  <a:t>batch_size</a:t>
                </a:r>
                <a:r>
                  <a:rPr lang="de-DE" dirty="0"/>
                  <a:t> = 16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>
                    <a:sym typeface="Wingdings" panose="05000000000000000000" pitchFamily="2" charset="2"/>
                  </a:rPr>
                  <a:t> Gewichtetes Mittel (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de-DE" dirty="0"/>
                  <a:t> = 0.9</a:t>
                </a:r>
                <a:r>
                  <a:rPr lang="de-DE" dirty="0">
                    <a:sym typeface="Wingdings" panose="05000000000000000000" pitchFamily="2" charset="2"/>
                  </a:rPr>
                  <a:t>) sorgt bei höherer </a:t>
                </a:r>
                <a:r>
                  <a:rPr lang="de-DE" dirty="0" err="1">
                    <a:sym typeface="Wingdings" panose="05000000000000000000" pitchFamily="2" charset="2"/>
                  </a:rPr>
                  <a:t>batch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:r>
                  <a:rPr lang="de-DE" dirty="0" err="1">
                    <a:sym typeface="Wingdings" panose="05000000000000000000" pitchFamily="2" charset="2"/>
                  </a:rPr>
                  <a:t>size</a:t>
                </a:r>
                <a:r>
                  <a:rPr lang="de-DE" dirty="0">
                    <a:sym typeface="Wingdings" panose="05000000000000000000" pitchFamily="2" charset="2"/>
                  </a:rPr>
                  <a:t> für sehr viel bessere Ergebnisse als ungewichtetes Mittel</a:t>
                </a:r>
                <a:endParaRPr lang="de-DE" dirty="0"/>
              </a:p>
              <a:p>
                <a:pPr marL="457200" lvl="1" indent="0">
                  <a:buNone/>
                </a:pPr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D245F4FB-CA64-44D7-A173-8136BD4402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1" y="1484784"/>
                <a:ext cx="3791744" cy="4752528"/>
              </a:xfrm>
              <a:blipFill>
                <a:blip r:embed="rId3"/>
                <a:stretch>
                  <a:fillRect l="-1286" t="-770" b="-218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B85E5BF-6E3C-45BC-B3BF-E600A3E8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31EC98-FBBC-411D-B640-197EF34CD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52B683-5754-49CF-843D-7BF54F61E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2139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49AAB-935B-4448-B6B2-914AC54C9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33375"/>
            <a:ext cx="9734872" cy="863600"/>
          </a:xfrm>
        </p:spPr>
        <p:txBody>
          <a:bodyPr/>
          <a:lstStyle/>
          <a:p>
            <a:r>
              <a:rPr lang="de-DE" dirty="0"/>
              <a:t>Zusammenfassung der Ergebnisse (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acc</a:t>
            </a:r>
            <a:r>
              <a:rPr lang="de-DE" dirty="0"/>
              <a:t>) für CIFAR-10 Datensatz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2A725B-3767-425B-A30B-38CD8E9745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1" y="1989139"/>
            <a:ext cx="10911417" cy="4319587"/>
          </a:xfrm>
        </p:spPr>
        <p:txBody>
          <a:bodyPr/>
          <a:lstStyle/>
          <a:p>
            <a:r>
              <a:rPr lang="de-DE" sz="1600" dirty="0"/>
              <a:t>Insgesamt 440 Trainingsläufe über jeweils 20 Epochen</a:t>
            </a:r>
          </a:p>
          <a:p>
            <a:pPr lvl="1"/>
            <a:r>
              <a:rPr lang="de-DE" sz="1600" b="1" dirty="0"/>
              <a:t>Momentum </a:t>
            </a:r>
            <a:r>
              <a:rPr lang="de-DE" sz="1600" b="1" dirty="0" err="1"/>
              <a:t>test</a:t>
            </a:r>
            <a:r>
              <a:rPr lang="de-DE" sz="1600" b="1" dirty="0"/>
              <a:t> </a:t>
            </a:r>
            <a:r>
              <a:rPr lang="de-DE" sz="1600" b="1" dirty="0" err="1"/>
              <a:t>acc</a:t>
            </a:r>
            <a:r>
              <a:rPr lang="de-DE" sz="1600" b="1" dirty="0"/>
              <a:t> 0.8412: </a:t>
            </a:r>
            <a:r>
              <a:rPr lang="de-DE" sz="1600" b="1" dirty="0" err="1"/>
              <a:t>lr</a:t>
            </a:r>
            <a:r>
              <a:rPr lang="de-DE" sz="1600" b="1" dirty="0"/>
              <a:t> = 0.04 </a:t>
            </a:r>
            <a:r>
              <a:rPr lang="de-DE" sz="1600" b="1" dirty="0" err="1"/>
              <a:t>batch_size</a:t>
            </a:r>
            <a:r>
              <a:rPr lang="de-DE" sz="1600" b="1" dirty="0"/>
              <a:t> = 16 </a:t>
            </a:r>
            <a:r>
              <a:rPr lang="de-DE" sz="1600" b="1" dirty="0" err="1"/>
              <a:t>gamma</a:t>
            </a:r>
            <a:r>
              <a:rPr lang="de-DE" sz="1600" b="1" dirty="0"/>
              <a:t> = 0.9</a:t>
            </a:r>
            <a:endParaRPr lang="de-DE" sz="1600" dirty="0"/>
          </a:p>
          <a:p>
            <a:pPr lvl="1"/>
            <a:r>
              <a:rPr lang="de-DE" sz="1600" dirty="0" err="1"/>
              <a:t>RMSprop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acc</a:t>
            </a:r>
            <a:r>
              <a:rPr lang="de-DE" sz="1600" dirty="0"/>
              <a:t> 0.8377: </a:t>
            </a:r>
            <a:r>
              <a:rPr lang="de-DE" sz="1600" dirty="0" err="1"/>
              <a:t>lr</a:t>
            </a:r>
            <a:r>
              <a:rPr lang="de-DE" sz="1600" dirty="0"/>
              <a:t> = 0.001 </a:t>
            </a:r>
            <a:r>
              <a:rPr lang="de-DE" sz="1600" dirty="0" err="1"/>
              <a:t>gamma</a:t>
            </a:r>
            <a:r>
              <a:rPr lang="de-DE" sz="1600" dirty="0"/>
              <a:t> = 0.9</a:t>
            </a:r>
          </a:p>
          <a:p>
            <a:pPr lvl="1"/>
            <a:r>
              <a:rPr lang="de-DE" sz="1600" dirty="0"/>
              <a:t>SGD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acc</a:t>
            </a:r>
            <a:r>
              <a:rPr lang="de-DE" sz="1600" dirty="0"/>
              <a:t> 0.8363: </a:t>
            </a:r>
            <a:r>
              <a:rPr lang="de-DE" sz="1600" dirty="0" err="1"/>
              <a:t>lr</a:t>
            </a:r>
            <a:r>
              <a:rPr lang="de-DE" sz="1600" dirty="0"/>
              <a:t> = 0.35 </a:t>
            </a:r>
            <a:r>
              <a:rPr lang="de-DE" sz="1600" dirty="0" err="1"/>
              <a:t>batch_size</a:t>
            </a:r>
            <a:r>
              <a:rPr lang="de-DE" sz="1600" dirty="0"/>
              <a:t> = 16</a:t>
            </a:r>
          </a:p>
          <a:p>
            <a:pPr lvl="1"/>
            <a:r>
              <a:rPr lang="de-DE" sz="1600" dirty="0" err="1"/>
              <a:t>AdaGrad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acc</a:t>
            </a:r>
            <a:r>
              <a:rPr lang="de-DE" sz="1600" dirty="0"/>
              <a:t> 0.7799: </a:t>
            </a:r>
            <a:r>
              <a:rPr lang="de-DE" sz="1600" dirty="0" err="1"/>
              <a:t>batch_size</a:t>
            </a:r>
            <a:r>
              <a:rPr lang="de-DE" sz="1600" dirty="0"/>
              <a:t> = 8</a:t>
            </a:r>
          </a:p>
          <a:p>
            <a:endParaRPr lang="de-DE" sz="1600" dirty="0"/>
          </a:p>
          <a:p>
            <a:r>
              <a:rPr lang="de-DE" sz="1600" dirty="0"/>
              <a:t>Nach 100 Epochen mit den jeweils besten Parametern</a:t>
            </a:r>
          </a:p>
          <a:p>
            <a:pPr lvl="1"/>
            <a:r>
              <a:rPr lang="de-DE" sz="1600" b="1" dirty="0"/>
              <a:t>Momentum mit LR-Scheduling (</a:t>
            </a:r>
            <a:r>
              <a:rPr lang="de-DE" sz="1600" b="1" dirty="0" err="1"/>
              <a:t>Cosine</a:t>
            </a:r>
            <a:r>
              <a:rPr lang="de-DE" sz="1600" b="1" dirty="0"/>
              <a:t> </a:t>
            </a:r>
            <a:r>
              <a:rPr lang="de-DE" sz="1600" b="1" dirty="0" err="1"/>
              <a:t>Annealling</a:t>
            </a:r>
            <a:r>
              <a:rPr lang="de-DE" sz="1600" b="1" dirty="0"/>
              <a:t>) 0.8564</a:t>
            </a:r>
            <a:endParaRPr lang="de-DE" sz="1600" dirty="0"/>
          </a:p>
          <a:p>
            <a:pPr lvl="1"/>
            <a:r>
              <a:rPr lang="de-DE" sz="1600" dirty="0"/>
              <a:t>Momentum 0.8425</a:t>
            </a:r>
          </a:p>
          <a:p>
            <a:pPr lvl="1"/>
            <a:r>
              <a:rPr lang="de-DE" sz="1600" dirty="0"/>
              <a:t>SGD 0.8388</a:t>
            </a:r>
          </a:p>
          <a:p>
            <a:pPr lvl="1"/>
            <a:r>
              <a:rPr lang="de-DE" sz="1600" dirty="0" err="1"/>
              <a:t>RMSprop</a:t>
            </a:r>
            <a:r>
              <a:rPr lang="de-DE" sz="1600" dirty="0"/>
              <a:t> 0.8319</a:t>
            </a:r>
          </a:p>
          <a:p>
            <a:pPr lvl="1"/>
            <a:r>
              <a:rPr lang="de-DE" sz="1600" dirty="0" err="1"/>
              <a:t>AdaGrad</a:t>
            </a:r>
            <a:r>
              <a:rPr lang="de-DE" sz="1600" dirty="0"/>
              <a:t> 0.7720</a:t>
            </a:r>
          </a:p>
          <a:p>
            <a:pPr lvl="1"/>
            <a:endParaRPr lang="de-DE" sz="1600" dirty="0"/>
          </a:p>
          <a:p>
            <a:endParaRPr lang="de-DE" sz="1600" dirty="0"/>
          </a:p>
          <a:p>
            <a:pPr lvl="1"/>
            <a:endParaRPr lang="de-DE" sz="160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D801AC-B3FA-4EDA-8EFC-C968A16D9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DEBC778-1297-47DE-ACDA-DEAA502F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548075E-5937-48AA-B786-987D5680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6737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348146-501D-4671-B2E5-998B63836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410DB3-CF30-45B1-AC10-C84EB53F4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1" y="1989139"/>
            <a:ext cx="10886999" cy="4319587"/>
          </a:xfrm>
        </p:spPr>
        <p:txBody>
          <a:bodyPr/>
          <a:lstStyle/>
          <a:p>
            <a:pPr marL="0" indent="0" algn="ctr">
              <a:buNone/>
            </a:pPr>
            <a:r>
              <a:rPr lang="de-DE" sz="2800" b="1" dirty="0"/>
              <a:t>Vielen Dank für die Aufmerksamkeit!</a:t>
            </a:r>
          </a:p>
          <a:p>
            <a:pPr marL="0" indent="0" algn="ctr">
              <a:buNone/>
            </a:pPr>
            <a:endParaRPr lang="de-DE" sz="2800" b="1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Öffentliches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repository</a:t>
            </a:r>
            <a:r>
              <a:rPr lang="de-DE" dirty="0"/>
              <a:t>: https://github.com/Dens49/seminar-deeplearning-sgd</a:t>
            </a:r>
          </a:p>
          <a:p>
            <a:pPr marL="0" indent="0">
              <a:buNone/>
            </a:pPr>
            <a:r>
              <a:rPr lang="de-DE" dirty="0"/>
              <a:t>(noch nicht vollständig)</a:t>
            </a:r>
            <a:endParaRPr lang="de-DE" sz="240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85FE8C-6FB4-4BA4-976C-A113FEBD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C430D30-3533-4399-9A90-DDDE9247C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AD1F0A8-49CC-47B8-9073-9627C90BC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3186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5323FC-144C-487B-A24F-9856A7982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Weitere Optimizer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4C1F3B-5E95-49A3-A62B-B13030CDDA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1" y="1989139"/>
            <a:ext cx="10886999" cy="4319587"/>
          </a:xfrm>
        </p:spPr>
        <p:txBody>
          <a:bodyPr/>
          <a:lstStyle/>
          <a:p>
            <a:r>
              <a:rPr lang="de-DE" sz="1600" dirty="0"/>
              <a:t>NAG (</a:t>
            </a:r>
            <a:r>
              <a:rPr lang="de-DE" sz="1600" dirty="0" err="1"/>
              <a:t>Nesterov</a:t>
            </a:r>
            <a:r>
              <a:rPr lang="de-DE" sz="1600" dirty="0"/>
              <a:t> </a:t>
            </a:r>
            <a:r>
              <a:rPr lang="de-DE" sz="1600" dirty="0" err="1"/>
              <a:t>Accelerated</a:t>
            </a:r>
            <a:r>
              <a:rPr lang="de-DE" sz="1600" dirty="0"/>
              <a:t> Gradient): „smartes“ Momentum</a:t>
            </a:r>
          </a:p>
          <a:p>
            <a:r>
              <a:rPr lang="de-DE" sz="1600" dirty="0" err="1"/>
              <a:t>AdaDelta</a:t>
            </a:r>
            <a:r>
              <a:rPr lang="de-DE" sz="1600" dirty="0"/>
              <a:t>: Extension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AdaGrad</a:t>
            </a:r>
            <a:r>
              <a:rPr lang="de-DE" sz="1600" dirty="0"/>
              <a:t>, ähnlich wie </a:t>
            </a:r>
            <a:r>
              <a:rPr lang="de-DE" sz="1600" dirty="0" err="1"/>
              <a:t>RMSprop</a:t>
            </a:r>
            <a:r>
              <a:rPr lang="de-DE" sz="1600" dirty="0"/>
              <a:t> aber unabhängig davon entwickelt</a:t>
            </a:r>
          </a:p>
          <a:p>
            <a:r>
              <a:rPr lang="de-DE" sz="1600" dirty="0"/>
              <a:t>Adam: Im Prinzip </a:t>
            </a:r>
            <a:r>
              <a:rPr lang="de-DE" sz="1600" dirty="0" err="1"/>
              <a:t>RmsProp</a:t>
            </a:r>
            <a:r>
              <a:rPr lang="de-DE" sz="1600" dirty="0"/>
              <a:t> + Momentum</a:t>
            </a:r>
          </a:p>
          <a:p>
            <a:r>
              <a:rPr lang="de-DE" sz="1600" dirty="0" err="1"/>
              <a:t>AdamW</a:t>
            </a:r>
            <a:endParaRPr lang="de-DE" sz="1600" dirty="0"/>
          </a:p>
          <a:p>
            <a:r>
              <a:rPr lang="de-DE" sz="1600" dirty="0" err="1"/>
              <a:t>Nadam</a:t>
            </a:r>
            <a:endParaRPr lang="de-DE" sz="1600" dirty="0"/>
          </a:p>
          <a:p>
            <a:r>
              <a:rPr lang="de-DE" sz="1600" dirty="0" err="1"/>
              <a:t>AdaMax</a:t>
            </a:r>
            <a:endParaRPr lang="de-DE" sz="1600" dirty="0"/>
          </a:p>
          <a:p>
            <a:r>
              <a:rPr lang="de-DE" sz="1600" dirty="0" err="1"/>
              <a:t>Rprop</a:t>
            </a:r>
            <a:endParaRPr lang="de-DE" sz="1600" dirty="0"/>
          </a:p>
          <a:p>
            <a:r>
              <a:rPr lang="de-DE" sz="1600" dirty="0" err="1"/>
              <a:t>AMSGrad</a:t>
            </a:r>
            <a:endParaRPr lang="de-DE" sz="1600" dirty="0"/>
          </a:p>
          <a:p>
            <a:r>
              <a:rPr lang="de-DE" sz="1600" dirty="0" err="1"/>
              <a:t>SparseAdam</a:t>
            </a:r>
            <a:endParaRPr lang="de-DE" sz="1600" dirty="0"/>
          </a:p>
          <a:p>
            <a:r>
              <a:rPr lang="de-DE" sz="1600" dirty="0"/>
              <a:t>ASGD</a:t>
            </a:r>
          </a:p>
          <a:p>
            <a:r>
              <a:rPr lang="de-DE" sz="1600" dirty="0"/>
              <a:t>LBFGS</a:t>
            </a:r>
          </a:p>
          <a:p>
            <a:endParaRPr lang="de-DE" sz="160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E89D84C-403F-4295-AA9B-EBAE1DEEB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42D9ED9-131E-4FC8-8A85-CCFDE8C3B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BAF8D7-075D-49F9-B342-86B271AA6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8104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Text, Karte, Tisch enthält.&#10;&#10;Automatisch generierte Beschreibung">
            <a:extLst>
              <a:ext uri="{FF2B5EF4-FFF2-40B4-BE49-F238E27FC236}">
                <a16:creationId xmlns:a16="http://schemas.microsoft.com/office/drawing/2014/main" id="{4488D8FD-F74E-4A9D-AA55-BAA016D753E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1280010"/>
            <a:ext cx="6653539" cy="5544616"/>
          </a:xfrm>
        </p:spPr>
      </p:pic>
      <p:pic>
        <p:nvPicPr>
          <p:cNvPr id="11" name="Grafik 10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C591E18D-AD26-4DC8-98BC-BCDB5B7034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1286120"/>
            <a:ext cx="6653539" cy="5544616"/>
          </a:xfrm>
          <a:prstGeom prst="rect">
            <a:avLst/>
          </a:prstGeom>
        </p:spPr>
      </p:pic>
      <p:pic>
        <p:nvPicPr>
          <p:cNvPr id="13" name="Grafik 12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21789FF1-9631-4F1D-BC55-66632305B4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1292230"/>
            <a:ext cx="6653539" cy="5544616"/>
          </a:xfrm>
          <a:prstGeom prst="rect">
            <a:avLst/>
          </a:prstGeom>
        </p:spPr>
      </p:pic>
      <p:pic>
        <p:nvPicPr>
          <p:cNvPr id="15" name="Grafik 14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C6A13AA-7B9F-4F93-8A7F-31155497F7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1286120"/>
            <a:ext cx="6653539" cy="5544616"/>
          </a:xfrm>
          <a:prstGeom prst="rect">
            <a:avLst/>
          </a:prstGeom>
        </p:spPr>
      </p:pic>
      <p:pic>
        <p:nvPicPr>
          <p:cNvPr id="17" name="Grafik 1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67C6F324-D876-42C1-90F0-AFD90F5246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1299994"/>
            <a:ext cx="6653539" cy="554461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0991B4F-0DC2-486D-821B-B2E51AF97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Weitere Experimente</a:t>
            </a:r>
            <a:br>
              <a:rPr lang="de-DE" dirty="0"/>
            </a:br>
            <a:r>
              <a:rPr lang="de-DE" sz="2000" dirty="0"/>
              <a:t>100 Epochen für SGD, Momentum, LR-Schedule, </a:t>
            </a:r>
            <a:r>
              <a:rPr lang="de-DE" sz="2000" dirty="0" err="1"/>
              <a:t>AdaGrad</a:t>
            </a:r>
            <a:r>
              <a:rPr lang="de-DE" sz="2000" dirty="0"/>
              <a:t>, </a:t>
            </a:r>
            <a:r>
              <a:rPr lang="de-DE" sz="2000" dirty="0" err="1"/>
              <a:t>RMSprop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0CFE4EB-1F6F-4A94-8FFE-42C464D5F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2989C0-C08F-4A0E-A24B-A747662D6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66428E-FF4B-4967-A11A-A8E44259B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988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  <a:endParaRPr lang="de-DE" sz="1800" b="0" dirty="0"/>
          </a:p>
        </p:txBody>
      </p:sp>
      <p:sp>
        <p:nvSpPr>
          <p:cNvPr id="7270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609601" y="1989139"/>
            <a:ext cx="10959007" cy="4319587"/>
          </a:xfrm>
        </p:spPr>
        <p:txBody>
          <a:bodyPr/>
          <a:lstStyle/>
          <a:p>
            <a:r>
              <a:rPr lang="de-DE" dirty="0"/>
              <a:t>Was ist Gradient </a:t>
            </a:r>
            <a:r>
              <a:rPr lang="de-DE" dirty="0" err="1"/>
              <a:t>Descent</a:t>
            </a:r>
            <a:r>
              <a:rPr lang="de-DE" dirty="0"/>
              <a:t>?</a:t>
            </a:r>
          </a:p>
          <a:p>
            <a:r>
              <a:rPr lang="de-DE" dirty="0"/>
              <a:t>(kurze) Einordnung im Deep Learning</a:t>
            </a:r>
          </a:p>
          <a:p>
            <a:r>
              <a:rPr lang="de-DE" dirty="0" err="1"/>
              <a:t>Stochastic</a:t>
            </a:r>
            <a:r>
              <a:rPr lang="de-DE" dirty="0"/>
              <a:t> Gradient </a:t>
            </a:r>
            <a:r>
              <a:rPr lang="de-DE" dirty="0" err="1"/>
              <a:t>Descent</a:t>
            </a:r>
            <a:r>
              <a:rPr lang="de-DE" dirty="0"/>
              <a:t> (SGD) Varianten + Experimente</a:t>
            </a:r>
          </a:p>
          <a:p>
            <a:pPr lvl="1"/>
            <a:r>
              <a:rPr lang="de-DE" dirty="0"/>
              <a:t>Mini-Batch SGD</a:t>
            </a:r>
          </a:p>
          <a:p>
            <a:pPr lvl="1"/>
            <a:r>
              <a:rPr lang="de-DE" dirty="0"/>
              <a:t>Momentum</a:t>
            </a:r>
          </a:p>
          <a:p>
            <a:pPr lvl="1"/>
            <a:r>
              <a:rPr lang="de-DE" dirty="0" err="1"/>
              <a:t>Adagrad</a:t>
            </a:r>
            <a:endParaRPr lang="de-DE" dirty="0"/>
          </a:p>
          <a:p>
            <a:pPr lvl="1"/>
            <a:r>
              <a:rPr lang="de-DE" dirty="0" err="1"/>
              <a:t>RMSprop</a:t>
            </a:r>
            <a:endParaRPr lang="de-DE" dirty="0"/>
          </a:p>
          <a:p>
            <a:r>
              <a:rPr lang="de-DE" dirty="0"/>
              <a:t>Zusammenfassung</a:t>
            </a:r>
          </a:p>
        </p:txBody>
      </p:sp>
      <p:sp>
        <p:nvSpPr>
          <p:cNvPr id="11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12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896422E-0F1C-4F80-AD91-6D2037415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2</a:t>
            </a:fld>
            <a:endParaRPr lang="de-DE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71480A-2D8D-4523-8367-C9A35C159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Quellen, Formeln, Externe Abbildungen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D2AD8F-B728-401E-986F-A1AA8606E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340769"/>
            <a:ext cx="12191999" cy="4967958"/>
          </a:xfrm>
        </p:spPr>
        <p:txBody>
          <a:bodyPr/>
          <a:lstStyle/>
          <a:p>
            <a:r>
              <a:rPr lang="de-DE" sz="1400" dirty="0"/>
              <a:t>https://ruder.io/optimizing-gradient-descent/ als Hauptquelle</a:t>
            </a:r>
          </a:p>
          <a:p>
            <a:r>
              <a:rPr lang="de-DE" sz="1400" dirty="0"/>
              <a:t>https://towardsdatascience.com/learning-rate-schedules-and-adaptive-learning-rate-methods-for-deep-learning-2c8f433990d1</a:t>
            </a:r>
          </a:p>
          <a:p>
            <a:r>
              <a:rPr lang="de-DE" sz="1400" dirty="0"/>
              <a:t>https://paperswithcode.com/sota/image-classification-on-cifar-10</a:t>
            </a:r>
          </a:p>
          <a:p>
            <a:r>
              <a:rPr lang="de-DE" sz="1400" dirty="0"/>
              <a:t>https://arxiv.org/abs/1912.11370v1 Paper zum CIFAR-10 Ergebnis</a:t>
            </a:r>
          </a:p>
          <a:p>
            <a:r>
              <a:rPr lang="de-DE" sz="1400" dirty="0"/>
              <a:t>https://courses.d2l.ai/berkeley-stat-157/units/optimization.html Erklärungen und Code zu (nicht-) konvexer Optimierung</a:t>
            </a:r>
          </a:p>
          <a:p>
            <a:r>
              <a:rPr lang="de-DE" sz="1400" dirty="0"/>
              <a:t>https://courses.d2l.ai/berkeley-stat-157/units/adam.html Erklärungen und Code zu Gradient </a:t>
            </a:r>
            <a:r>
              <a:rPr lang="de-DE" sz="1400" dirty="0" err="1"/>
              <a:t>Descent</a:t>
            </a:r>
            <a:r>
              <a:rPr lang="de-DE" sz="1400" dirty="0"/>
              <a:t>, Momentum, </a:t>
            </a:r>
            <a:r>
              <a:rPr lang="de-DE" sz="1400" dirty="0" err="1"/>
              <a:t>AdaGrad</a:t>
            </a:r>
            <a:r>
              <a:rPr lang="de-DE" sz="1400" dirty="0"/>
              <a:t>, </a:t>
            </a:r>
            <a:r>
              <a:rPr lang="de-DE" sz="1400" dirty="0" err="1"/>
              <a:t>RMSprop</a:t>
            </a:r>
            <a:r>
              <a:rPr lang="de-DE" sz="1400" dirty="0"/>
              <a:t>, Adam</a:t>
            </a:r>
          </a:p>
          <a:p>
            <a:r>
              <a:rPr lang="de-DE" sz="1400" dirty="0"/>
              <a:t>https://www.cs.toronto.edu/~kriz/cifar.html CIFAR-10 Data Set</a:t>
            </a:r>
          </a:p>
          <a:p>
            <a:r>
              <a:rPr lang="de-DE" sz="1400" dirty="0"/>
              <a:t>https://www.deeplearningbook.org/</a:t>
            </a:r>
          </a:p>
          <a:p>
            <a:r>
              <a:rPr lang="de-DE" sz="1400" dirty="0"/>
              <a:t>https://de.coursera.org/lecture/deep-neural-network/rmsprop-BhJlm </a:t>
            </a:r>
          </a:p>
          <a:p>
            <a:r>
              <a:rPr lang="de-DE" sz="1400" dirty="0"/>
              <a:t>Externe Abb. 1: https://ruder.io/optimizing-gradient-descent/</a:t>
            </a:r>
          </a:p>
          <a:p>
            <a:r>
              <a:rPr lang="de-DE" sz="1400" dirty="0"/>
              <a:t>Externe Abb. 2: https://ruder.io/content/images/2015/12/without_momentum.gif https://ruder.io/content/images/2015/12/with_momentum.gif</a:t>
            </a:r>
          </a:p>
          <a:p>
            <a:r>
              <a:rPr lang="de-DE" sz="1400" dirty="0"/>
              <a:t>Sämtliche mathematische Formeln sind übernommen aus oder orientieren sich an: https://ruder.io/optimizing-gradient-descent/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A1EE0D3-84D1-4CEF-B7B3-6956C9C58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FAF4032-89FC-45EF-826D-B5A1E6D5E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8324BB1-F0AB-4294-8D35-71C82C799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1115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5ADC10-66A0-4514-9669-8FFCFB546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Adam</a:t>
            </a:r>
          </a:p>
        </p:txBody>
      </p:sp>
      <p:pic>
        <p:nvPicPr>
          <p:cNvPr id="8" name="Inhaltsplatzhalter 7" descr="Ein Bild, das Zeitung, Bekleidung enthält.&#10;&#10;Automatisch generierte Beschreibung">
            <a:extLst>
              <a:ext uri="{FF2B5EF4-FFF2-40B4-BE49-F238E27FC236}">
                <a16:creationId xmlns:a16="http://schemas.microsoft.com/office/drawing/2014/main" id="{E8B94F54-5AD2-45F3-81C5-74D971ECBB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800" y="1997884"/>
            <a:ext cx="7201123" cy="4045336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5EE1130-90C7-48DE-8817-644906F15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5A26CC9-9069-47B3-9E15-CAB640EFB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4095AB3-912B-451A-81C4-344E0CAA1224}"/>
              </a:ext>
            </a:extLst>
          </p:cNvPr>
          <p:cNvSpPr txBox="1"/>
          <p:nvPr/>
        </p:nvSpPr>
        <p:spPr>
          <a:xfrm>
            <a:off x="263352" y="1628552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05DC169-6483-4A9C-87FC-1707F1696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42" y="3316835"/>
            <a:ext cx="1704975" cy="14192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ABDE4A7-FA96-4F01-BFE1-A6DC9B7322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875" y="4736060"/>
            <a:ext cx="2371725" cy="733425"/>
          </a:xfrm>
          <a:prstGeom prst="rect">
            <a:avLst/>
          </a:prstGeom>
        </p:spPr>
      </p:pic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BBC3C945-01A0-405F-A147-3568C7A19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21</a:t>
            </a:fld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066E04F3-8E20-44B5-B152-E23B0AA78F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551" y="2356367"/>
            <a:ext cx="26955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7181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5CFE467C-621B-41B6-AA9D-12BC3B3B0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583283" y="2028345"/>
            <a:ext cx="6465791" cy="517263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7BB87AA-7759-4642-9745-B9FEF4A56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57181" y="2188875"/>
            <a:ext cx="6064466" cy="485157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E4AEA08-23B1-423E-ABD6-BFCA11879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Visualisierungen mit </a:t>
            </a:r>
            <a:r>
              <a:rPr lang="de-DE" dirty="0" err="1"/>
              <a:t>GradVis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576E6E-CF57-4BBD-8881-1F8353E4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1" y="1412777"/>
            <a:ext cx="5329767" cy="1080119"/>
          </a:xfrm>
        </p:spPr>
        <p:txBody>
          <a:bodyPr/>
          <a:lstStyle/>
          <a:p>
            <a:r>
              <a:rPr lang="de-DE" dirty="0"/>
              <a:t>https://github.com/cc-hpc-itwm/GradVis</a:t>
            </a:r>
          </a:p>
          <a:p>
            <a:r>
              <a:rPr lang="de-DE" dirty="0"/>
              <a:t>Visualisiert </a:t>
            </a:r>
            <a:r>
              <a:rPr lang="de-DE" dirty="0" err="1"/>
              <a:t>loss</a:t>
            </a:r>
            <a:r>
              <a:rPr lang="de-DE" dirty="0"/>
              <a:t> </a:t>
            </a:r>
            <a:r>
              <a:rPr lang="de-DE" dirty="0" err="1"/>
              <a:t>surface</a:t>
            </a:r>
            <a:r>
              <a:rPr lang="de-DE" dirty="0"/>
              <a:t> und Pfad dadurch zwei- und dreidimensional</a:t>
            </a:r>
          </a:p>
          <a:p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9EA381D-5CB2-40E2-A140-E742F5C2E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0307" y="2711592"/>
            <a:ext cx="5786081" cy="440186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Momentum </a:t>
            </a:r>
            <a:r>
              <a:rPr lang="de-DE" dirty="0" err="1"/>
              <a:t>batch_size</a:t>
            </a:r>
            <a:r>
              <a:rPr lang="de-DE" dirty="0"/>
              <a:t>=16 </a:t>
            </a:r>
            <a:r>
              <a:rPr lang="de-DE" dirty="0" err="1"/>
              <a:t>lr</a:t>
            </a:r>
            <a:r>
              <a:rPr lang="de-DE" dirty="0"/>
              <a:t>=0.04 </a:t>
            </a:r>
            <a:r>
              <a:rPr lang="de-DE" dirty="0" err="1"/>
              <a:t>momentum</a:t>
            </a:r>
            <a:r>
              <a:rPr lang="de-DE" dirty="0"/>
              <a:t>=0.9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01796D-23EC-4E7B-9176-3C0E6801F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13AAB79-ACFA-4AA6-A403-63C7935EA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FE2F5CE-85F7-40AA-8F15-AA78D04DB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B8A936B-719A-47E2-B209-9A63753F41DF}"/>
              </a:ext>
            </a:extLst>
          </p:cNvPr>
          <p:cNvSpPr/>
          <p:nvPr/>
        </p:nvSpPr>
        <p:spPr>
          <a:xfrm>
            <a:off x="923723" y="2719730"/>
            <a:ext cx="4392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ct val="50000"/>
              </a:spcBef>
              <a:buNone/>
            </a:pPr>
            <a:r>
              <a:rPr lang="de-DE" dirty="0">
                <a:solidFill>
                  <a:srgbClr val="5A5555"/>
                </a:solidFill>
                <a:latin typeface="+mn-lt"/>
              </a:rPr>
              <a:t>SGD </a:t>
            </a:r>
            <a:r>
              <a:rPr lang="de-DE" dirty="0" err="1">
                <a:solidFill>
                  <a:srgbClr val="5A5555"/>
                </a:solidFill>
                <a:latin typeface="+mn-lt"/>
              </a:rPr>
              <a:t>batch_size</a:t>
            </a:r>
            <a:r>
              <a:rPr lang="de-DE" dirty="0">
                <a:solidFill>
                  <a:srgbClr val="5A5555"/>
                </a:solidFill>
                <a:latin typeface="+mn-lt"/>
              </a:rPr>
              <a:t>=16 </a:t>
            </a:r>
            <a:r>
              <a:rPr lang="de-DE" dirty="0" err="1">
                <a:solidFill>
                  <a:srgbClr val="5A5555"/>
                </a:solidFill>
                <a:latin typeface="+mn-lt"/>
              </a:rPr>
              <a:t>lr</a:t>
            </a:r>
            <a:r>
              <a:rPr lang="de-DE" dirty="0">
                <a:solidFill>
                  <a:srgbClr val="5A5555"/>
                </a:solidFill>
                <a:latin typeface="+mn-lt"/>
              </a:rPr>
              <a:t>=0.35</a:t>
            </a:r>
          </a:p>
        </p:txBody>
      </p:sp>
    </p:spTree>
    <p:extLst>
      <p:ext uri="{BB962C8B-B14F-4D97-AF65-F5344CB8AC3E}">
        <p14:creationId xmlns:p14="http://schemas.microsoft.com/office/powerpoint/2010/main" val="1465564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F111C4-A058-4C69-9F81-137A31BFF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Cosine</a:t>
            </a:r>
            <a:r>
              <a:rPr lang="de-DE" dirty="0"/>
              <a:t> </a:t>
            </a:r>
            <a:r>
              <a:rPr lang="de-DE" dirty="0" err="1"/>
              <a:t>Annealling</a:t>
            </a:r>
            <a:r>
              <a:rPr lang="de-DE" dirty="0"/>
              <a:t> Learning Rate Schedule</a:t>
            </a:r>
          </a:p>
        </p:txBody>
      </p:sp>
      <p:pic>
        <p:nvPicPr>
          <p:cNvPr id="9" name="Inhaltsplatzhalter 8" descr="Ein Bild, das Vogel enthält.&#10;&#10;Automatisch generierte Beschreibung">
            <a:extLst>
              <a:ext uri="{FF2B5EF4-FFF2-40B4-BE49-F238E27FC236}">
                <a16:creationId xmlns:a16="http://schemas.microsoft.com/office/drawing/2014/main" id="{4F8913D9-E4E8-4AE4-8CF6-A2EE5E386F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712" y="2132609"/>
            <a:ext cx="5184576" cy="3456384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85D26DF-3282-454D-BDCE-57A1FC327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1F6C29-EE05-4131-9048-FAC0116D8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7CF8A1-D1A8-4B08-B305-8B1064DE5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9677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C37693-254C-4799-8391-B0892B16C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Gradient </a:t>
            </a:r>
            <a:r>
              <a:rPr lang="de-DE" dirty="0" err="1"/>
              <a:t>Descent</a:t>
            </a:r>
            <a:r>
              <a:rPr lang="de-DE" dirty="0"/>
              <a:t>?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2D53C6B-4FF5-438F-9A86-0A511653D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EDFF2D2-9F07-4712-A355-EA13066CF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pic>
        <p:nvPicPr>
          <p:cNvPr id="13" name="Inhaltsplatzhalter 12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5604D127-BD02-412D-9B00-55520937DC2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16" y="1807767"/>
            <a:ext cx="6274984" cy="4392488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3">
                <a:extLst>
                  <a:ext uri="{FF2B5EF4-FFF2-40B4-BE49-F238E27FC236}">
                    <a16:creationId xmlns:a16="http://schemas.microsoft.com/office/drawing/2014/main" id="{592BB423-F758-46D5-8582-93271856287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9600" y="1556297"/>
                <a:ext cx="5990456" cy="43195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fontAlgn="base">
                  <a:spcBef>
                    <a:spcPct val="50000"/>
                  </a:spcBef>
                  <a:spcAft>
                    <a:spcPct val="0"/>
                  </a:spcAft>
                  <a:buChar char="•"/>
                  <a:defRPr sz="1800">
                    <a:solidFill>
                      <a:srgbClr val="5A5555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fontAlgn="base">
                  <a:spcBef>
                    <a:spcPct val="50000"/>
                  </a:spcBef>
                  <a:spcAft>
                    <a:spcPct val="0"/>
                  </a:spcAft>
                  <a:buChar char="–"/>
                  <a:defRPr sz="1800">
                    <a:solidFill>
                      <a:srgbClr val="5A5555"/>
                    </a:solidFill>
                    <a:latin typeface="+mn-lt"/>
                  </a:defRPr>
                </a:lvl2pPr>
                <a:lvl3pPr marL="1143000" indent="-228600" algn="l" rtl="0" fontAlgn="base">
                  <a:spcBef>
                    <a:spcPct val="50000"/>
                  </a:spcBef>
                  <a:spcAft>
                    <a:spcPct val="0"/>
                  </a:spcAft>
                  <a:buChar char="•"/>
                  <a:defRPr sz="1800">
                    <a:solidFill>
                      <a:srgbClr val="5A5555"/>
                    </a:solidFill>
                    <a:latin typeface="+mn-lt"/>
                  </a:defRPr>
                </a:lvl3pPr>
                <a:lvl4pPr marL="1600200" indent="-228600" algn="l" rtl="0" fontAlgn="base">
                  <a:spcBef>
                    <a:spcPct val="50000"/>
                  </a:spcBef>
                  <a:spcAft>
                    <a:spcPct val="0"/>
                  </a:spcAft>
                  <a:buChar char="–"/>
                  <a:defRPr sz="1800">
                    <a:solidFill>
                      <a:srgbClr val="5A5555"/>
                    </a:solidFill>
                    <a:latin typeface="+mn-lt"/>
                  </a:defRPr>
                </a:lvl4pPr>
                <a:lvl5pPr marL="2057400" indent="-228600" algn="l" rtl="0" fontAlgn="base">
                  <a:spcBef>
                    <a:spcPct val="50000"/>
                  </a:spcBef>
                  <a:spcAft>
                    <a:spcPct val="0"/>
                  </a:spcAft>
                  <a:buChar char="»"/>
                  <a:defRPr sz="1800">
                    <a:solidFill>
                      <a:srgbClr val="5A5555"/>
                    </a:solidFill>
                    <a:latin typeface="+mn-lt"/>
                  </a:defRPr>
                </a:lvl5pPr>
                <a:lvl6pPr marL="2514600" indent="-228600" algn="l" rtl="0" fontAlgn="base">
                  <a:spcBef>
                    <a:spcPct val="50000"/>
                  </a:spcBef>
                  <a:spcAft>
                    <a:spcPct val="0"/>
                  </a:spcAft>
                  <a:buChar char="»"/>
                  <a:defRPr sz="1800">
                    <a:solidFill>
                      <a:srgbClr val="5A5555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50000"/>
                  </a:spcBef>
                  <a:spcAft>
                    <a:spcPct val="0"/>
                  </a:spcAft>
                  <a:buChar char="»"/>
                  <a:defRPr sz="1800">
                    <a:solidFill>
                      <a:srgbClr val="5A5555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50000"/>
                  </a:spcBef>
                  <a:spcAft>
                    <a:spcPct val="0"/>
                  </a:spcAft>
                  <a:buChar char="»"/>
                  <a:defRPr sz="1800">
                    <a:solidFill>
                      <a:srgbClr val="5A5555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50000"/>
                  </a:spcBef>
                  <a:spcAft>
                    <a:spcPct val="0"/>
                  </a:spcAft>
                  <a:buChar char="»"/>
                  <a:defRPr sz="1800">
                    <a:solidFill>
                      <a:srgbClr val="5A5555"/>
                    </a:solidFill>
                    <a:latin typeface="+mn-lt"/>
                  </a:defRPr>
                </a:lvl9pPr>
              </a:lstStyle>
              <a:p>
                <a:r>
                  <a:rPr lang="de-DE" kern="0" dirty="0"/>
                  <a:t>Optimierungsproblem lösen, z.B. minimiere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b="0" i="0" kern="0" dirty="0" smtClean="0">
                        <a:latin typeface="Cambria Math" panose="02040503050406030204" pitchFamily="18" charset="0"/>
                      </a:rPr>
                      <m:t>f</m:t>
                    </m:r>
                    <m:r>
                      <a:rPr lang="de-DE" b="0" i="0" kern="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de-DE" b="0" i="0" kern="0" dirty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de-DE" b="0" i="0" kern="0" dirty="0" smtClean="0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de-DE" i="1" kern="0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 kern="0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de-DE" i="0" kern="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de-DE" i="1" kern="0" dirty="0">
                  <a:latin typeface="Cambria Math" panose="02040503050406030204" pitchFamily="18" charset="0"/>
                </a:endParaRPr>
              </a:p>
              <a:p>
                <a:r>
                  <a:rPr lang="de-DE" kern="0" dirty="0"/>
                  <a:t>Von einem Startpunkt aus der Ableitung (Gradient) folgen</a:t>
                </a:r>
              </a:p>
              <a:p>
                <a:endParaRPr lang="de-DE" kern="0" dirty="0"/>
              </a:p>
              <a:p>
                <a:endParaRPr lang="de-DE" kern="0" dirty="0"/>
              </a:p>
              <a:p>
                <a:r>
                  <a:rPr lang="de-DE" kern="0" dirty="0"/>
                  <a:t>Learning rate</a:t>
                </a:r>
                <a:r>
                  <a:rPr lang="de-DE" sz="2400" kern="0" dirty="0"/>
                  <a:t> </a:t>
                </a:r>
                <a14:m>
                  <m:oMath xmlns:m="http://schemas.openxmlformats.org/officeDocument/2006/math">
                    <m:r>
                      <a:rPr lang="de-DE" sz="2400" i="1" kern="0" dirty="0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de-DE" sz="2400" kern="0" dirty="0"/>
                  <a:t> </a:t>
                </a:r>
                <a:r>
                  <a:rPr lang="de-DE" kern="0" dirty="0"/>
                  <a:t>bestimmt die Schrittweite</a:t>
                </a:r>
              </a:p>
              <a:p>
                <a:r>
                  <a:rPr lang="de-DE" kern="0" dirty="0"/>
                  <a:t>Hohe Ableitung an Stelle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kern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kern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sz="2400" b="0" i="1" kern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de-DE" sz="2400" kern="0" dirty="0"/>
                  <a:t> </a:t>
                </a:r>
                <a:r>
                  <a:rPr lang="de-DE" kern="0" dirty="0">
                    <a:sym typeface="Wingdings" panose="05000000000000000000" pitchFamily="2" charset="2"/>
                  </a:rPr>
                  <a:t> großer Schritt</a:t>
                </a:r>
                <a:r>
                  <a:rPr lang="de-DE" kern="0" dirty="0"/>
                  <a:t> </a:t>
                </a:r>
              </a:p>
              <a:p>
                <a:r>
                  <a:rPr lang="de-DE" kern="0" dirty="0"/>
                  <a:t>Kleine Ableitung an Stelle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ker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 ker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sz="2400" i="1" ker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de-DE" sz="2400" kern="0" dirty="0"/>
                  <a:t> </a:t>
                </a:r>
                <a:r>
                  <a:rPr lang="de-DE" kern="0" dirty="0">
                    <a:sym typeface="Wingdings" panose="05000000000000000000" pitchFamily="2" charset="2"/>
                  </a:rPr>
                  <a:t> kleiner Schritt</a:t>
                </a:r>
                <a:endParaRPr lang="de-DE" kern="0" dirty="0"/>
              </a:p>
            </p:txBody>
          </p:sp>
        </mc:Choice>
        <mc:Fallback xmlns="">
          <p:sp>
            <p:nvSpPr>
              <p:cNvPr id="19" name="Rectangle 3">
                <a:extLst>
                  <a:ext uri="{FF2B5EF4-FFF2-40B4-BE49-F238E27FC236}">
                    <a16:creationId xmlns:a16="http://schemas.microsoft.com/office/drawing/2014/main" id="{592BB423-F758-46D5-8582-9327185628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600" y="1556297"/>
                <a:ext cx="5990456" cy="4319587"/>
              </a:xfrm>
              <a:prstGeom prst="rect">
                <a:avLst/>
              </a:prstGeom>
              <a:blipFill>
                <a:blip r:embed="rId3"/>
                <a:stretch>
                  <a:fillRect l="-610" t="-705"/>
                </a:stretch>
              </a:blip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Foliennummernplatzhalter 19">
            <a:extLst>
              <a:ext uri="{FF2B5EF4-FFF2-40B4-BE49-F238E27FC236}">
                <a16:creationId xmlns:a16="http://schemas.microsoft.com/office/drawing/2014/main" id="{F06244A4-754D-4142-9976-BB43900AC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3</a:t>
            </a:fld>
            <a:endParaRPr lang="de-DE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50FA74F-01BE-49FE-B275-ABFFB2776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258" y="2780928"/>
            <a:ext cx="253365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901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655D6-262B-4CED-9ED2-E6E8B034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Gradient </a:t>
            </a:r>
            <a:r>
              <a:rPr lang="de-DE" dirty="0" err="1"/>
              <a:t>Descent</a:t>
            </a:r>
            <a:r>
              <a:rPr lang="de-DE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4C0E81-E6CE-49AF-9B5C-D9F36FEDC4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Was wenn man mehrere Variablen hat?</a:t>
            </a:r>
          </a:p>
          <a:p>
            <a:r>
              <a:rPr lang="de-DE" dirty="0"/>
              <a:t>Z.B. minimiere:</a:t>
            </a:r>
          </a:p>
          <a:p>
            <a:endParaRPr lang="de-DE" dirty="0"/>
          </a:p>
          <a:p>
            <a:r>
              <a:rPr lang="de-DE" dirty="0"/>
              <a:t>Gradient: Vektor der partiellen Ableitungen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Wähle Startpunkt: z.B. P(x1 = -5 | x2 = -2)</a:t>
            </a:r>
          </a:p>
          <a:p>
            <a:r>
              <a:rPr lang="de-DE" dirty="0"/>
              <a:t>Parameterupdate mit P: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8" name="Inhaltsplatzhalter 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2265D97-37A1-4D8D-B257-9C577CB35C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317" y="1989139"/>
            <a:ext cx="5863082" cy="4104157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C10562F-B534-4A53-9087-3B100EB95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F7A6B74-FD7F-4B35-84DD-6198CC74B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AF1F5E7-09A8-4BD7-9A47-79BAA2730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648" y="2420888"/>
            <a:ext cx="1962150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77FF81C-C039-4130-B799-1D47DB1FE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957" y="3567360"/>
            <a:ext cx="1457325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B25A8E72-60BD-47EF-AB6D-EB2DF3918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917" y="5675666"/>
            <a:ext cx="2239906" cy="25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BAED2499-4919-46DA-B6CC-6613FA24F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250" y="5279297"/>
            <a:ext cx="2239913" cy="25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53E4CC6-AB73-4F8A-B401-05B5C8045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0808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F3E78E-7E83-4904-B315-DCBE1885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Einordnung beim Deep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265BB68-EC31-49CF-8236-CC4DB34ECDDB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09601" y="1989139"/>
                <a:ext cx="8438727" cy="4319587"/>
              </a:xfrm>
            </p:spPr>
            <p:txBody>
              <a:bodyPr/>
              <a:lstStyle/>
              <a:p>
                <a:r>
                  <a:rPr lang="de-DE" dirty="0"/>
                  <a:t>Parameter sind die Menge der Gewichte des Netzwerks: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de-DE" dirty="0"/>
                  <a:t> </a:t>
                </a:r>
                <a:r>
                  <a:rPr lang="de-DE" sz="1100" dirty="0"/>
                  <a:t>(genau genommen auch </a:t>
                </a:r>
                <a:r>
                  <a:rPr lang="de-DE" sz="1100" dirty="0" err="1"/>
                  <a:t>bias</a:t>
                </a:r>
                <a:r>
                  <a:rPr lang="de-DE" sz="1100" dirty="0"/>
                  <a:t>)</a:t>
                </a:r>
                <a:endParaRPr lang="de-DE" dirty="0"/>
              </a:p>
              <a:p>
                <a:r>
                  <a:rPr lang="de-DE" dirty="0" err="1"/>
                  <a:t>Cost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 (</a:t>
                </a:r>
                <a:r>
                  <a:rPr lang="de-DE" dirty="0" err="1"/>
                  <a:t>Objective</a:t>
                </a:r>
                <a:r>
                  <a:rPr lang="de-DE" dirty="0"/>
                  <a:t> </a:t>
                </a:r>
                <a:r>
                  <a:rPr lang="de-DE" dirty="0" err="1"/>
                  <a:t>Function</a:t>
                </a:r>
                <a:r>
                  <a:rPr lang="de-DE" dirty="0"/>
                  <a:t>) die optimiert werden soll: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r>
                  <a:rPr lang="de-DE" dirty="0"/>
                  <a:t>Gradient: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e-DE" i="1" smtClean="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de-DE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de-DE" dirty="0"/>
              </a:p>
              <a:p>
                <a:endParaRPr lang="de-DE" dirty="0"/>
              </a:p>
              <a:p>
                <a:r>
                  <a:rPr lang="de-DE" dirty="0"/>
                  <a:t>Gradient </a:t>
                </a:r>
                <a:r>
                  <a:rPr lang="de-DE" dirty="0" err="1"/>
                  <a:t>Descent</a:t>
                </a:r>
                <a:r>
                  <a:rPr lang="de-DE" dirty="0"/>
                  <a:t> beim Training eines Netzwerks: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de-DE" dirty="0"/>
                  <a:t>Forward Pass mit einem Trainingsbild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de-DE" dirty="0"/>
                  <a:t>Gradienten werden bei der Backpropagation je Schicht berechnet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de-DE" dirty="0"/>
                  <a:t>Für die restlichen Trainingsbilder wiederholen </a:t>
                </a:r>
                <a:r>
                  <a:rPr lang="de-DE" dirty="0">
                    <a:sym typeface="Wingdings" panose="05000000000000000000" pitchFamily="2" charset="2"/>
                  </a:rPr>
                  <a:t> 1.</a:t>
                </a:r>
              </a:p>
              <a:p>
                <a:pPr marL="457200" lvl="1" indent="0">
                  <a:buNone/>
                </a:pPr>
                <a:r>
                  <a:rPr lang="de-DE" dirty="0">
                    <a:sym typeface="Wingdings" panose="05000000000000000000" pitchFamily="2" charset="2"/>
                  </a:rPr>
                  <a:t>Danach mit dem Gradienten (über alle Trainingsbilder) die Parameter Updaten (Gewichte und </a:t>
                </a:r>
                <a:r>
                  <a:rPr lang="de-DE" dirty="0" err="1">
                    <a:sym typeface="Wingdings" panose="05000000000000000000" pitchFamily="2" charset="2"/>
                  </a:rPr>
                  <a:t>bias</a:t>
                </a:r>
                <a:r>
                  <a:rPr lang="de-DE" dirty="0">
                    <a:sym typeface="Wingdings" panose="05000000000000000000" pitchFamily="2" charset="2"/>
                  </a:rPr>
                  <a:t>)</a:t>
                </a:r>
              </a:p>
              <a:p>
                <a:pPr marL="800100" lvl="1" indent="-342900">
                  <a:buFont typeface="+mj-lt"/>
                  <a:buAutoNum type="arabicPeriod"/>
                </a:pPr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265BB68-EC31-49CF-8236-CC4DB34EC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09601" y="1989139"/>
                <a:ext cx="8438727" cy="4319587"/>
              </a:xfrm>
              <a:blipFill>
                <a:blip r:embed="rId2"/>
                <a:stretch>
                  <a:fillRect l="-434" t="-70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A26731F-CA3A-4A51-9139-066287DB0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DE2631-44D0-4252-99E6-8C5D78B5B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C1ED31B-DD9F-44C0-9D74-71EBF8F6B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6971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98AA7B-8076-420B-BD12-C9753BD75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Mini-Batch </a:t>
            </a:r>
            <a:r>
              <a:rPr lang="de-DE" dirty="0" err="1"/>
              <a:t>Stochastic</a:t>
            </a:r>
            <a:r>
              <a:rPr lang="de-DE" dirty="0"/>
              <a:t> Gradient </a:t>
            </a:r>
            <a:r>
              <a:rPr lang="de-DE" dirty="0" err="1"/>
              <a:t>Descent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A7F951-A3CF-4BA4-BFAE-48B7850E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F30F0AB-C05B-4671-9575-89E845718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CE8DE051-98FB-497C-A016-D8DD1FB135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484784"/>
            <a:ext cx="5329767" cy="4319587"/>
          </a:xfrm>
        </p:spPr>
        <p:txBody>
          <a:bodyPr/>
          <a:lstStyle/>
          <a:p>
            <a:pPr marL="0" indent="0">
              <a:buNone/>
            </a:pPr>
            <a:r>
              <a:rPr lang="de-DE" sz="1400" i="1" dirty="0"/>
              <a:t>„Die Erkenntnis des SGDs ist, dass der Gradient ein Erwartungswert ist. Der Erwartungswert kann anhand einer kleinen Menge von Stichproben näherungsweise geschätzt werden.“</a:t>
            </a:r>
          </a:p>
          <a:p>
            <a:pPr marL="0" indent="0">
              <a:buNone/>
            </a:pPr>
            <a:r>
              <a:rPr lang="de-DE" sz="1400" i="1" dirty="0"/>
              <a:t>	- Deep Learning, </a:t>
            </a:r>
            <a:r>
              <a:rPr lang="de-DE" sz="1400" i="1" dirty="0" err="1"/>
              <a:t>Goodfellow</a:t>
            </a:r>
            <a:r>
              <a:rPr lang="de-DE" sz="1400" i="1" dirty="0"/>
              <a:t> et al.</a:t>
            </a:r>
            <a:endParaRPr lang="de-DE" dirty="0"/>
          </a:p>
          <a:p>
            <a:endParaRPr lang="de-DE" sz="1600" dirty="0"/>
          </a:p>
          <a:p>
            <a:r>
              <a:rPr lang="de-DE" sz="1600" dirty="0"/>
              <a:t>pro zufälligem Trainingsbild ein Update der Gewichte </a:t>
            </a:r>
            <a:r>
              <a:rPr lang="de-DE" sz="1600" b="1" dirty="0"/>
              <a:t>ODER</a:t>
            </a:r>
          </a:p>
          <a:p>
            <a:r>
              <a:rPr lang="de-DE" sz="1600" dirty="0"/>
              <a:t>Die Trainingsdaten in zufällige Batches aufteilen und pro Batch ein Update der Gewichte</a:t>
            </a:r>
          </a:p>
          <a:p>
            <a:r>
              <a:rPr lang="de-DE" sz="1600" dirty="0"/>
              <a:t>Typische Batch Size zwischen ~16 und ~500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3620FA54-E9B7-4383-9C2B-E0C5DC7020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23991" y="3142354"/>
            <a:ext cx="5112568" cy="341280"/>
          </a:xfrm>
        </p:spPr>
        <p:txBody>
          <a:bodyPr/>
          <a:lstStyle/>
          <a:p>
            <a:pPr marL="0" indent="0">
              <a:buNone/>
            </a:pPr>
            <a:r>
              <a:rPr lang="de-DE" sz="1600" dirty="0">
                <a:sym typeface="Wingdings" panose="05000000000000000000" pitchFamily="2" charset="2"/>
              </a:rPr>
              <a:t> Loss hat hohe Varianz</a:t>
            </a:r>
            <a:endParaRPr lang="de-DE" sz="1600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E8C972A2-B4B2-4967-9B4D-FDCA54D03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804CF36-4BEB-4348-9B22-657473632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4957561"/>
            <a:ext cx="6219825" cy="962025"/>
          </a:xfrm>
          <a:prstGeom prst="rect">
            <a:avLst/>
          </a:prstGeom>
        </p:spPr>
      </p:pic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5E85AED3-E513-4844-B6E2-A0ECB820817C}"/>
              </a:ext>
            </a:extLst>
          </p:cNvPr>
          <p:cNvSpPr txBox="1">
            <a:spLocks/>
          </p:cNvSpPr>
          <p:nvPr/>
        </p:nvSpPr>
        <p:spPr bwMode="auto">
          <a:xfrm>
            <a:off x="6023991" y="3714063"/>
            <a:ext cx="5112568" cy="6384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50000"/>
              </a:spcBef>
              <a:spcAft>
                <a:spcPct val="0"/>
              </a:spcAft>
              <a:buChar char="•"/>
              <a:defRPr sz="1800">
                <a:solidFill>
                  <a:srgbClr val="5A5555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50000"/>
              </a:spcBef>
              <a:spcAft>
                <a:spcPct val="0"/>
              </a:spcAft>
              <a:buChar char="–"/>
              <a:defRPr sz="1800">
                <a:solidFill>
                  <a:srgbClr val="5A5555"/>
                </a:solidFill>
                <a:latin typeface="+mn-lt"/>
              </a:defRPr>
            </a:lvl2pPr>
            <a:lvl3pPr marL="1143000" indent="-228600" algn="l" rtl="0" fontAlgn="base">
              <a:spcBef>
                <a:spcPct val="50000"/>
              </a:spcBef>
              <a:spcAft>
                <a:spcPct val="0"/>
              </a:spcAft>
              <a:buChar char="•"/>
              <a:defRPr sz="1800">
                <a:solidFill>
                  <a:srgbClr val="5A5555"/>
                </a:solidFill>
                <a:latin typeface="+mn-lt"/>
              </a:defRPr>
            </a:lvl3pPr>
            <a:lvl4pPr marL="1600200" indent="-228600" algn="l" rtl="0" fontAlgn="base">
              <a:spcBef>
                <a:spcPct val="50000"/>
              </a:spcBef>
              <a:spcAft>
                <a:spcPct val="0"/>
              </a:spcAft>
              <a:buChar char="–"/>
              <a:defRPr sz="1800">
                <a:solidFill>
                  <a:srgbClr val="5A5555"/>
                </a:solidFill>
                <a:latin typeface="+mn-lt"/>
              </a:defRPr>
            </a:lvl4pPr>
            <a:lvl5pPr marL="2057400" indent="-228600" algn="l" rtl="0" fontAlgn="base">
              <a:spcBef>
                <a:spcPct val="50000"/>
              </a:spcBef>
              <a:spcAft>
                <a:spcPct val="0"/>
              </a:spcAft>
              <a:buChar char="»"/>
              <a:defRPr sz="1800">
                <a:solidFill>
                  <a:srgbClr val="5A5555"/>
                </a:solidFill>
                <a:latin typeface="+mn-lt"/>
              </a:defRPr>
            </a:lvl5pPr>
            <a:lvl6pPr marL="2514600" indent="-228600" algn="l" rtl="0" fontAlgn="base">
              <a:spcBef>
                <a:spcPct val="50000"/>
              </a:spcBef>
              <a:spcAft>
                <a:spcPct val="0"/>
              </a:spcAft>
              <a:buChar char="»"/>
              <a:defRPr sz="1800">
                <a:solidFill>
                  <a:srgbClr val="5A5555"/>
                </a:solidFill>
                <a:latin typeface="+mn-lt"/>
              </a:defRPr>
            </a:lvl6pPr>
            <a:lvl7pPr marL="2971800" indent="-228600" algn="l" rtl="0" fontAlgn="base">
              <a:spcBef>
                <a:spcPct val="50000"/>
              </a:spcBef>
              <a:spcAft>
                <a:spcPct val="0"/>
              </a:spcAft>
              <a:buChar char="»"/>
              <a:defRPr sz="1800">
                <a:solidFill>
                  <a:srgbClr val="5A5555"/>
                </a:solidFill>
                <a:latin typeface="+mn-lt"/>
              </a:defRPr>
            </a:lvl7pPr>
            <a:lvl8pPr marL="3429000" indent="-228600" algn="l" rtl="0" fontAlgn="base">
              <a:spcBef>
                <a:spcPct val="50000"/>
              </a:spcBef>
              <a:spcAft>
                <a:spcPct val="0"/>
              </a:spcAft>
              <a:buChar char="»"/>
              <a:defRPr sz="1800">
                <a:solidFill>
                  <a:srgbClr val="5A5555"/>
                </a:solidFill>
                <a:latin typeface="+mn-lt"/>
              </a:defRPr>
            </a:lvl8pPr>
            <a:lvl9pPr marL="3886200" indent="-228600" algn="l" rtl="0" fontAlgn="base">
              <a:spcBef>
                <a:spcPct val="50000"/>
              </a:spcBef>
              <a:spcAft>
                <a:spcPct val="0"/>
              </a:spcAft>
              <a:buChar char="»"/>
              <a:defRPr sz="1800">
                <a:solidFill>
                  <a:srgbClr val="5A5555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de-DE" sz="1600" kern="0" dirty="0">
                <a:sym typeface="Wingdings" panose="05000000000000000000" pitchFamily="2" charset="2"/>
              </a:rPr>
              <a:t> Geringere Varianz beim Loss. Man sampelt eine größere Menge. Effizienter als normaler GD</a:t>
            </a:r>
            <a:endParaRPr lang="de-DE" sz="1600" kern="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1D87B9B-2D0F-44F6-9C6C-D67B5C5FCF99}"/>
              </a:ext>
            </a:extLst>
          </p:cNvPr>
          <p:cNvSpPr txBox="1"/>
          <p:nvPr/>
        </p:nvSpPr>
        <p:spPr>
          <a:xfrm>
            <a:off x="702015" y="5852774"/>
            <a:ext cx="11673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[ Externe Abb. 1 ]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4864CD90-89C7-435D-A28E-A3ECE9EECE45}"/>
                  </a:ext>
                </a:extLst>
              </p:cNvPr>
              <p:cNvSpPr/>
              <p:nvPr/>
            </p:nvSpPr>
            <p:spPr>
              <a:xfrm>
                <a:off x="6008481" y="2108467"/>
                <a:ext cx="6096000" cy="83099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de-DE" sz="1600" dirty="0">
                    <a:solidFill>
                      <a:srgbClr val="5A5555"/>
                    </a:solidFill>
                    <a:latin typeface="+mn-lt"/>
                  </a:rPr>
                  <a:t>Trainingsbild: </a:t>
                </a:r>
                <a14:m>
                  <m:oMath xmlns:m="http://schemas.openxmlformats.org/officeDocument/2006/math">
                    <m:r>
                      <a:rPr lang="de-DE" sz="1600" b="0" i="1" smtClean="0">
                        <a:solidFill>
                          <a:srgbClr val="5A5555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de-DE" sz="1600" dirty="0">
                  <a:solidFill>
                    <a:srgbClr val="5A5555"/>
                  </a:solidFill>
                  <a:latin typeface="+mn-lt"/>
                </a:endParaRPr>
              </a:p>
              <a:p>
                <a:r>
                  <a:rPr lang="de-DE" sz="1600" dirty="0">
                    <a:solidFill>
                      <a:srgbClr val="5A5555"/>
                    </a:solidFill>
                    <a:latin typeface="+mn-lt"/>
                  </a:rPr>
                  <a:t>Label: </a:t>
                </a:r>
                <a14:m>
                  <m:oMath xmlns:m="http://schemas.openxmlformats.org/officeDocument/2006/math">
                    <m:r>
                      <a:rPr lang="de-DE" sz="1600" b="0" i="1" smtClean="0">
                        <a:solidFill>
                          <a:srgbClr val="5A5555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de-DE" sz="1600" dirty="0">
                  <a:solidFill>
                    <a:srgbClr val="5A5555"/>
                  </a:solidFill>
                  <a:latin typeface="+mn-lt"/>
                </a:endParaRPr>
              </a:p>
              <a:p>
                <a:r>
                  <a:rPr lang="de-DE" sz="1600" dirty="0">
                    <a:solidFill>
                      <a:srgbClr val="5A5555"/>
                    </a:solidFill>
                    <a:latin typeface="+mn-lt"/>
                  </a:rPr>
                  <a:t>SGD: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600" i="1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de-DE" sz="1600">
                        <a:solidFill>
                          <a:srgbClr val="5A5555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1600" i="1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de-DE" sz="1600">
                        <a:solidFill>
                          <a:srgbClr val="5A5555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de-DE" sz="1600">
                        <a:solidFill>
                          <a:srgbClr val="5A5555"/>
                        </a:solidFill>
                        <a:latin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de-DE" sz="1600" i="1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de-DE" sz="1600">
                        <a:solidFill>
                          <a:srgbClr val="5A5555"/>
                        </a:solidFill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de-DE" sz="1600" i="1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m:rPr>
                            <m:sty m:val="p"/>
                          </m:rPr>
                          <a:rPr lang="de-DE" sz="1600" b="0" i="0" smtClean="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de-DE" sz="160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de-DE" sz="1600" b="0" i="0" smtClean="0">
                            <a:solidFill>
                              <a:srgbClr val="5A5555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</m:oMath>
                </a14:m>
                <a:endParaRPr lang="de-DE" sz="1600" dirty="0">
                  <a:solidFill>
                    <a:srgbClr val="5A5555"/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4864CD90-89C7-435D-A28E-A3ECE9EECE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8481" y="2108467"/>
                <a:ext cx="6096000" cy="830997"/>
              </a:xfrm>
              <a:prstGeom prst="rect">
                <a:avLst/>
              </a:prstGeom>
              <a:blipFill>
                <a:blip r:embed="rId3"/>
                <a:stretch>
                  <a:fillRect l="-600" t="-2206" b="-882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256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0" grpId="0" build="p"/>
      <p:bldP spid="13" grpId="0"/>
      <p:bldP spid="14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60FE00-2856-45E8-909A-596C4B1A7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Experimente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9F266A-2619-4EAA-B8A1-87567822C0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4529" y="1484784"/>
            <a:ext cx="5635487" cy="4680520"/>
          </a:xfrm>
        </p:spPr>
        <p:txBody>
          <a:bodyPr/>
          <a:lstStyle/>
          <a:p>
            <a:r>
              <a:rPr lang="de-DE" dirty="0"/>
              <a:t>Data Set: CIFAR-10</a:t>
            </a:r>
          </a:p>
          <a:p>
            <a:pPr lvl="1"/>
            <a:r>
              <a:rPr lang="de-DE" dirty="0"/>
              <a:t>32x32 Farbbilder mit 10 Kategorien (</a:t>
            </a:r>
            <a:r>
              <a:rPr lang="de-DE" dirty="0" err="1"/>
              <a:t>bird</a:t>
            </a:r>
            <a:r>
              <a:rPr lang="de-DE" dirty="0"/>
              <a:t>, </a:t>
            </a:r>
            <a:r>
              <a:rPr lang="de-DE" dirty="0" err="1"/>
              <a:t>cat</a:t>
            </a:r>
            <a:r>
              <a:rPr lang="de-DE" dirty="0"/>
              <a:t>, </a:t>
            </a:r>
            <a:r>
              <a:rPr lang="de-DE" dirty="0" err="1"/>
              <a:t>frog</a:t>
            </a:r>
            <a:r>
              <a:rPr lang="de-DE" dirty="0"/>
              <a:t>, </a:t>
            </a:r>
            <a:r>
              <a:rPr lang="de-DE" dirty="0" err="1"/>
              <a:t>ship</a:t>
            </a:r>
            <a:r>
              <a:rPr lang="de-DE" dirty="0"/>
              <a:t>,…)</a:t>
            </a:r>
          </a:p>
          <a:p>
            <a:pPr lvl="1"/>
            <a:r>
              <a:rPr lang="de-DE" dirty="0"/>
              <a:t>6‘000 Bilder pro Kategorie</a:t>
            </a:r>
          </a:p>
          <a:p>
            <a:pPr lvl="1"/>
            <a:r>
              <a:rPr lang="de-DE" dirty="0"/>
              <a:t>50‘000 Trainingsbilder und 10‘000 Testbilder</a:t>
            </a:r>
          </a:p>
          <a:p>
            <a:pPr lvl="1"/>
            <a:r>
              <a:rPr lang="de-DE" dirty="0"/>
              <a:t>Bestes (bekannte) Ergebnis: 99.3% Test </a:t>
            </a:r>
            <a:r>
              <a:rPr lang="de-DE" dirty="0" err="1"/>
              <a:t>Accuracy</a:t>
            </a:r>
            <a:r>
              <a:rPr lang="de-DE" dirty="0"/>
              <a:t> (</a:t>
            </a:r>
            <a:r>
              <a:rPr lang="de-DE" dirty="0" err="1"/>
              <a:t>Kolesnikov</a:t>
            </a:r>
            <a:r>
              <a:rPr lang="de-DE" dirty="0"/>
              <a:t> et al. Dezember 2019)</a:t>
            </a:r>
          </a:p>
          <a:p>
            <a:r>
              <a:rPr lang="de-DE" dirty="0"/>
              <a:t>Verwendetes Netzwerk: Resnet20</a:t>
            </a:r>
          </a:p>
          <a:p>
            <a:r>
              <a:rPr lang="de-DE" dirty="0"/>
              <a:t>Verwendetes Framework: </a:t>
            </a:r>
            <a:r>
              <a:rPr lang="de-DE" dirty="0" err="1"/>
              <a:t>PyTorch</a:t>
            </a:r>
            <a:endParaRPr lang="de-DE" dirty="0"/>
          </a:p>
          <a:p>
            <a:r>
              <a:rPr lang="de-DE" dirty="0" err="1"/>
              <a:t>Cost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: </a:t>
            </a:r>
            <a:r>
              <a:rPr lang="de-DE" dirty="0" err="1"/>
              <a:t>CrossEntropyLoss</a:t>
            </a:r>
            <a:endParaRPr lang="de-DE" dirty="0"/>
          </a:p>
          <a:p>
            <a:r>
              <a:rPr lang="de-DE" dirty="0"/>
              <a:t>Jeweils 20 Epochen trainiert</a:t>
            </a:r>
          </a:p>
          <a:p>
            <a:r>
              <a:rPr lang="de-DE" dirty="0"/>
              <a:t>Auf Google </a:t>
            </a:r>
            <a:r>
              <a:rPr lang="de-DE" dirty="0" err="1"/>
              <a:t>Colab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8C51604-38DA-49D2-8BB8-3BAA9735F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038E3E-3A86-4C2E-BB33-FEBAD7268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8D1D47-DEF5-43DC-B744-A31EFCC4F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62897B25-91A5-4C42-BEE3-76C3DBF69C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2967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530067-10BA-4E00-B88C-BF814BDA8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Learning Rate vs. Batch Size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BBA3C52-2B7F-4541-94D0-0BAC50CEC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851B3B1-4EB4-409C-BF70-A7F630B45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8449C5-C18A-49EF-961B-2022D41AA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9545214-BBE2-48A3-A864-F4F5213CC7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7" t="1494" r="7966" b="6999"/>
          <a:stretch/>
        </p:blipFill>
        <p:spPr>
          <a:xfrm>
            <a:off x="3431440" y="1363369"/>
            <a:ext cx="8425069" cy="499486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ABB000D6-7688-44A4-91F1-14F3CFF015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47" r="8066" b="9208"/>
          <a:stretch/>
        </p:blipFill>
        <p:spPr>
          <a:xfrm>
            <a:off x="3431440" y="1341268"/>
            <a:ext cx="8409889" cy="4946943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AAAF7B4B-048E-4BC1-80C5-BE4BCE8CA014}"/>
              </a:ext>
            </a:extLst>
          </p:cNvPr>
          <p:cNvSpPr txBox="1"/>
          <p:nvPr/>
        </p:nvSpPr>
        <p:spPr>
          <a:xfrm>
            <a:off x="5383" y="2136338"/>
            <a:ext cx="36423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Stetige Learning </a:t>
            </a:r>
            <a:r>
              <a:rPr lang="de-DE" sz="1600" dirty="0" err="1"/>
              <a:t>rates</a:t>
            </a:r>
            <a:r>
              <a:rPr lang="de-DE" sz="1600" dirty="0"/>
              <a:t> von 0.0001 bis 1.0</a:t>
            </a:r>
          </a:p>
          <a:p>
            <a:r>
              <a:rPr lang="de-DE" sz="1600" dirty="0"/>
              <a:t>Batch </a:t>
            </a:r>
            <a:r>
              <a:rPr lang="de-DE" sz="1600" dirty="0" err="1"/>
              <a:t>sizes</a:t>
            </a:r>
            <a:r>
              <a:rPr lang="de-DE" sz="1600" dirty="0"/>
              <a:t> von 4 bis 10‘000</a:t>
            </a:r>
          </a:p>
          <a:p>
            <a:endParaRPr lang="de-DE" sz="1600" dirty="0"/>
          </a:p>
          <a:p>
            <a:r>
              <a:rPr lang="de-DE" sz="1600" dirty="0"/>
              <a:t>Beste Kombination (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acc</a:t>
            </a:r>
            <a:r>
              <a:rPr lang="de-DE" sz="1600" dirty="0"/>
              <a:t>)</a:t>
            </a:r>
          </a:p>
          <a:p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 err="1">
                <a:sym typeface="Wingdings" panose="05000000000000000000" pitchFamily="2" charset="2"/>
              </a:rPr>
              <a:t>lr</a:t>
            </a:r>
            <a:r>
              <a:rPr lang="de-DE" sz="1600" dirty="0">
                <a:sym typeface="Wingdings" panose="05000000000000000000" pitchFamily="2" charset="2"/>
              </a:rPr>
              <a:t> = 0.35    </a:t>
            </a:r>
            <a:r>
              <a:rPr lang="de-DE" sz="1600" dirty="0" err="1">
                <a:sym typeface="Wingdings" panose="05000000000000000000" pitchFamily="2" charset="2"/>
              </a:rPr>
              <a:t>batch_size</a:t>
            </a:r>
            <a:r>
              <a:rPr lang="de-DE" sz="1600" dirty="0">
                <a:sym typeface="Wingdings" panose="05000000000000000000" pitchFamily="2" charset="2"/>
              </a:rPr>
              <a:t> = 16</a:t>
            </a:r>
          </a:p>
          <a:p>
            <a:endParaRPr lang="de-DE" sz="1600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600" dirty="0"/>
              <a:t>Kleine Batch </a:t>
            </a:r>
            <a:r>
              <a:rPr lang="de-DE" sz="1600" dirty="0" err="1"/>
              <a:t>size</a:t>
            </a:r>
            <a:r>
              <a:rPr lang="de-DE" sz="1600" dirty="0"/>
              <a:t> und niedrigere </a:t>
            </a:r>
            <a:r>
              <a:rPr lang="de-DE" sz="1600" dirty="0" err="1"/>
              <a:t>learning</a:t>
            </a:r>
            <a:r>
              <a:rPr lang="de-DE" sz="1600" dirty="0"/>
              <a:t> rate führen zu besseren Ergebnissen als zu hohe </a:t>
            </a:r>
            <a:r>
              <a:rPr lang="de-DE" sz="1600" dirty="0" err="1"/>
              <a:t>batch</a:t>
            </a:r>
            <a:r>
              <a:rPr lang="de-DE" sz="1600" dirty="0"/>
              <a:t> </a:t>
            </a:r>
            <a:r>
              <a:rPr lang="de-DE" sz="1600" dirty="0" err="1"/>
              <a:t>size</a:t>
            </a:r>
            <a:r>
              <a:rPr lang="de-DE" sz="1600" dirty="0"/>
              <a:t> mit jeder anderen </a:t>
            </a:r>
            <a:r>
              <a:rPr lang="de-DE" sz="1600" dirty="0" err="1"/>
              <a:t>learning</a:t>
            </a:r>
            <a:r>
              <a:rPr lang="de-DE" sz="1600" dirty="0"/>
              <a:t> rate. Hier scheint die </a:t>
            </a:r>
            <a:r>
              <a:rPr lang="de-DE" sz="1600" dirty="0" err="1"/>
              <a:t>batch</a:t>
            </a:r>
            <a:r>
              <a:rPr lang="de-DE" sz="1600" dirty="0"/>
              <a:t> </a:t>
            </a:r>
            <a:r>
              <a:rPr lang="de-DE" sz="1600" dirty="0" err="1"/>
              <a:t>size</a:t>
            </a:r>
            <a:r>
              <a:rPr lang="de-DE" sz="1600" dirty="0"/>
              <a:t> eine höhere Auswirkung auf das Ergebnis zu haben als die Learning rate</a:t>
            </a:r>
          </a:p>
        </p:txBody>
      </p:sp>
    </p:spTree>
    <p:extLst>
      <p:ext uri="{BB962C8B-B14F-4D97-AF65-F5344CB8AC3E}">
        <p14:creationId xmlns:p14="http://schemas.microsoft.com/office/powerpoint/2010/main" val="152800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AD6A37A8-B7C1-4430-87AF-A06FC03A22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 t="1330" r="7141" b="8004"/>
          <a:stretch/>
        </p:blipFill>
        <p:spPr>
          <a:xfrm>
            <a:off x="1667474" y="1342420"/>
            <a:ext cx="8857051" cy="5191982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1A1A76F-BA65-4D9B-9572-066350F4C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Learning Rate vs. Batch Size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9CCCD32-C3CC-4934-A6B7-96A3842EC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8. Januar 2020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1E2D7C-4CD9-4AE2-9A78-CE271A802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SGD - Dennis Bystrow - dbystrow@stud.hs-offenburg.de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F0E8064-C7AC-4EDF-990B-35CBE4009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FEA95-401B-4A59-A0C9-740C061053CF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6172509"/>
      </p:ext>
    </p:extLst>
  </p:cSld>
  <p:clrMapOvr>
    <a:masterClrMapping/>
  </p:clrMapOvr>
</p:sld>
</file>

<file path=ppt/theme/theme1.xml><?xml version="1.0" encoding="utf-8"?>
<a:theme xmlns:a="http://schemas.openxmlformats.org/drawingml/2006/main" name="4_Standarddesign">
  <a:themeElements>
    <a:clrScheme name="4_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4_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4_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1695</Words>
  <Application>Microsoft Office PowerPoint</Application>
  <PresentationFormat>Breitbild</PresentationFormat>
  <Paragraphs>261</Paragraphs>
  <Slides>23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Cambria Math</vt:lpstr>
      <vt:lpstr>Wingdings</vt:lpstr>
      <vt:lpstr>4_Standarddesign</vt:lpstr>
      <vt:lpstr>Übersicht über Stochastic Gradient Descent Varianten</vt:lpstr>
      <vt:lpstr>Inhalt</vt:lpstr>
      <vt:lpstr>Was ist Gradient Descent?</vt:lpstr>
      <vt:lpstr>Was ist Gradient Descent?</vt:lpstr>
      <vt:lpstr>Einordnung beim Deep Learning</vt:lpstr>
      <vt:lpstr>Mini-Batch Stochastic Gradient Descent</vt:lpstr>
      <vt:lpstr>Experimente</vt:lpstr>
      <vt:lpstr>Learning Rate vs. Batch Size</vt:lpstr>
      <vt:lpstr>Learning Rate vs. Batch Size</vt:lpstr>
      <vt:lpstr>SGD mit Momentum</vt:lpstr>
      <vt:lpstr>Experimente</vt:lpstr>
      <vt:lpstr>AdaGrad</vt:lpstr>
      <vt:lpstr>Experimente</vt:lpstr>
      <vt:lpstr>RMSProp</vt:lpstr>
      <vt:lpstr>Experimente</vt:lpstr>
      <vt:lpstr>Zusammenfassung der Ergebnisse (test acc) für CIFAR-10 Datensatz</vt:lpstr>
      <vt:lpstr>PowerPoint-Präsentation</vt:lpstr>
      <vt:lpstr>Weitere Optimizer</vt:lpstr>
      <vt:lpstr>Weitere Experimente 100 Epochen für SGD, Momentum, LR-Schedule, AdaGrad, RMSprop</vt:lpstr>
      <vt:lpstr>Quellen, Formeln, Externe Abbildungen</vt:lpstr>
      <vt:lpstr>Adam</vt:lpstr>
      <vt:lpstr>Visualisierungen mit GradVis</vt:lpstr>
      <vt:lpstr>Cosine Annealling Learning Rate Schedule</vt:lpstr>
    </vt:vector>
  </TitlesOfParts>
  <Company>HSO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over SGD optimization by Dennis Bystrow</dc:title>
  <dc:creator>Dennis Bystrow</dc:creator>
  <cp:lastModifiedBy>Dennis</cp:lastModifiedBy>
  <cp:revision>392</cp:revision>
  <dcterms:created xsi:type="dcterms:W3CDTF">2015-09-23T09:58:46Z</dcterms:created>
  <dcterms:modified xsi:type="dcterms:W3CDTF">2020-01-18T14:37:07Z</dcterms:modified>
</cp:coreProperties>
</file>

<file path=docProps/thumbnail.jpeg>
</file>